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0"/>
  </p:notesMasterIdLst>
  <p:sldIdLst>
    <p:sldId id="473" r:id="rId2"/>
    <p:sldId id="314" r:id="rId3"/>
    <p:sldId id="335" r:id="rId4"/>
    <p:sldId id="342" r:id="rId5"/>
    <p:sldId id="474" r:id="rId6"/>
    <p:sldId id="336" r:id="rId7"/>
    <p:sldId id="344" r:id="rId8"/>
    <p:sldId id="311" r:id="rId9"/>
    <p:sldId id="475" r:id="rId10"/>
    <p:sldId id="347" r:id="rId11"/>
    <p:sldId id="348" r:id="rId12"/>
    <p:sldId id="350" r:id="rId13"/>
    <p:sldId id="338" r:id="rId14"/>
    <p:sldId id="357" r:id="rId15"/>
    <p:sldId id="476" r:id="rId16"/>
    <p:sldId id="339" r:id="rId17"/>
    <p:sldId id="477" r:id="rId18"/>
    <p:sldId id="351" r:id="rId19"/>
    <p:sldId id="340" r:id="rId20"/>
    <p:sldId id="478" r:id="rId21"/>
    <p:sldId id="479" r:id="rId22"/>
    <p:sldId id="480" r:id="rId23"/>
    <p:sldId id="266" r:id="rId24"/>
    <p:sldId id="267" r:id="rId25"/>
    <p:sldId id="257" r:id="rId26"/>
    <p:sldId id="268" r:id="rId27"/>
    <p:sldId id="258" r:id="rId28"/>
    <p:sldId id="269" r:id="rId29"/>
    <p:sldId id="259" r:id="rId30"/>
    <p:sldId id="270" r:id="rId31"/>
    <p:sldId id="481" r:id="rId32"/>
    <p:sldId id="482" r:id="rId33"/>
    <p:sldId id="483" r:id="rId34"/>
    <p:sldId id="484" r:id="rId35"/>
    <p:sldId id="315" r:id="rId36"/>
    <p:sldId id="318" r:id="rId37"/>
    <p:sldId id="316" r:id="rId38"/>
    <p:sldId id="345" r:id="rId39"/>
    <p:sldId id="485" r:id="rId40"/>
    <p:sldId id="343" r:id="rId41"/>
    <p:sldId id="486" r:id="rId42"/>
    <p:sldId id="487" r:id="rId43"/>
    <p:sldId id="488" r:id="rId44"/>
    <p:sldId id="489" r:id="rId45"/>
    <p:sldId id="490" r:id="rId46"/>
    <p:sldId id="491" r:id="rId47"/>
    <p:sldId id="492" r:id="rId48"/>
    <p:sldId id="493" r:id="rId49"/>
    <p:sldId id="494" r:id="rId50"/>
    <p:sldId id="495" r:id="rId51"/>
    <p:sldId id="496" r:id="rId52"/>
    <p:sldId id="497" r:id="rId53"/>
    <p:sldId id="498" r:id="rId54"/>
    <p:sldId id="499" r:id="rId55"/>
    <p:sldId id="500" r:id="rId56"/>
    <p:sldId id="501" r:id="rId57"/>
    <p:sldId id="502" r:id="rId58"/>
    <p:sldId id="503" r:id="rId59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0. 대기" id="{91E464E7-E0AC-8E4B-AF90-34732BDF81C3}">
          <p14:sldIdLst/>
        </p14:section>
        <p14:section name="1. 운영&amp;홍보" id="{0EC1DD69-F270-9D47-9EB6-80303DEA3B22}">
          <p14:sldIdLst/>
        </p14:section>
        <p14:section name="2. 조별 프로그램" id="{12620B53-03CA-7143-A7FC-B8629741A0B4}">
          <p14:sldIdLst/>
        </p14:section>
        <p14:section name="3. 성경공부" id="{5997CA5E-0EC0-2F43-A22C-7A062C1EF2E7}">
          <p14:sldIdLst/>
        </p14:section>
        <p14:section name="4. 어트랙션" id="{D182700E-100E-7346-B7B0-711E2002C3A7}">
          <p14:sldIdLst>
            <p14:sldId id="473"/>
            <p14:sldId id="314"/>
            <p14:sldId id="335"/>
            <p14:sldId id="342"/>
            <p14:sldId id="474"/>
            <p14:sldId id="336"/>
            <p14:sldId id="344"/>
            <p14:sldId id="311"/>
            <p14:sldId id="475"/>
            <p14:sldId id="347"/>
            <p14:sldId id="348"/>
            <p14:sldId id="350"/>
            <p14:sldId id="338"/>
            <p14:sldId id="357"/>
            <p14:sldId id="476"/>
            <p14:sldId id="339"/>
            <p14:sldId id="477"/>
            <p14:sldId id="351"/>
            <p14:sldId id="340"/>
            <p14:sldId id="478"/>
            <p14:sldId id="479"/>
            <p14:sldId id="480"/>
            <p14:sldId id="266"/>
            <p14:sldId id="267"/>
            <p14:sldId id="257"/>
            <p14:sldId id="268"/>
            <p14:sldId id="258"/>
            <p14:sldId id="269"/>
            <p14:sldId id="259"/>
            <p14:sldId id="270"/>
            <p14:sldId id="481"/>
            <p14:sldId id="482"/>
            <p14:sldId id="483"/>
            <p14:sldId id="484"/>
          </p14:sldIdLst>
        </p14:section>
        <p14:section name="5. 상설 프로그램" id="{7225A7F5-D2ED-DF4B-B585-515F327A46BE}">
          <p14:sldIdLst>
            <p14:sldId id="315"/>
            <p14:sldId id="318"/>
            <p14:sldId id="316"/>
            <p14:sldId id="345"/>
            <p14:sldId id="485"/>
            <p14:sldId id="343"/>
            <p14:sldId id="486"/>
          </p14:sldIdLst>
        </p14:section>
        <p14:section name="6. 예배" id="{2CCF16AC-50A0-1041-A24C-A89CF1078064}">
          <p14:sldIdLst>
            <p14:sldId id="487"/>
            <p14:sldId id="488"/>
            <p14:sldId id="489"/>
            <p14:sldId id="490"/>
            <p14:sldId id="491"/>
            <p14:sldId id="492"/>
            <p14:sldId id="493"/>
            <p14:sldId id="494"/>
            <p14:sldId id="495"/>
            <p14:sldId id="496"/>
            <p14:sldId id="497"/>
            <p14:sldId id="498"/>
            <p14:sldId id="499"/>
          </p14:sldIdLst>
        </p14:section>
        <p14:section name="7. 캠프 후 프로그램" id="{FCC9513F-DD7E-304F-803E-7F3F0D459A22}">
          <p14:sldIdLst>
            <p14:sldId id="500"/>
            <p14:sldId id="501"/>
            <p14:sldId id="502"/>
            <p14:sldId id="503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7AC4"/>
    <a:srgbClr val="E3E6F3"/>
    <a:srgbClr val="FFFFFF"/>
    <a:srgbClr val="431FAA"/>
    <a:srgbClr val="592793"/>
    <a:srgbClr val="07A793"/>
    <a:srgbClr val="007879"/>
    <a:srgbClr val="3DACFF"/>
    <a:srgbClr val="DAF3F4"/>
    <a:srgbClr val="DBF3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보통 스타일 2 - 강조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FD0F851-EC5A-4D38-B0AD-8093EC10F338}" styleName="밝은 스타일 1 - 강조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밝은 스타일 1 - 강조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61545"/>
  </p:normalViewPr>
  <p:slideViewPr>
    <p:cSldViewPr snapToGrid="0" snapToObjects="1">
      <p:cViewPr varScale="1">
        <p:scale>
          <a:sx n="64" d="100"/>
          <a:sy n="64" d="100"/>
        </p:scale>
        <p:origin x="12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6" d="100"/>
          <a:sy n="96" d="100"/>
        </p:scale>
        <p:origin x="368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E0E2B-1467-E045-9CA8-875E3B0D6559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4A3EA0-F95C-F94B-A5D8-A57CC759655B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06304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53266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선생님들</a:t>
            </a:r>
            <a:r>
              <a:rPr lang="en-US" altLang="ko-KR" dirty="0"/>
              <a:t>, </a:t>
            </a:r>
            <a:r>
              <a:rPr lang="ko-KR" altLang="en-US" dirty="0"/>
              <a:t>반갑습니다</a:t>
            </a:r>
            <a:r>
              <a:rPr lang="en-US" altLang="ko-KR" dirty="0"/>
              <a:t>! </a:t>
            </a:r>
            <a:r>
              <a:rPr lang="ko-KR" altLang="en-US" dirty="0"/>
              <a:t>이번 캠프의 </a:t>
            </a:r>
            <a:r>
              <a:rPr lang="ko-KR" altLang="en-US" dirty="0" err="1"/>
              <a:t>어트랙션</a:t>
            </a:r>
            <a:r>
              <a:rPr lang="ko-KR" altLang="en-US" dirty="0"/>
              <a:t> 프로그램은 두 가지로 구성되었습니다</a:t>
            </a:r>
            <a:r>
              <a:rPr lang="en-US" altLang="ko-KR" dirty="0"/>
              <a:t>. </a:t>
            </a:r>
          </a:p>
          <a:p>
            <a:r>
              <a:rPr lang="ko-KR" altLang="en-US" dirty="0" err="1"/>
              <a:t>어트랙션</a:t>
            </a:r>
            <a:r>
              <a:rPr lang="ko-KR" altLang="en-US" dirty="0"/>
              <a:t> 프로그램의 목표는 첫 </a:t>
            </a:r>
            <a:r>
              <a:rPr lang="ko-KR" altLang="en-US" dirty="0" err="1"/>
              <a:t>번쨰로</a:t>
            </a:r>
            <a:r>
              <a:rPr lang="ko-KR" altLang="en-US" dirty="0"/>
              <a:t> 청소년들이 구약성경의 세계를 살펴보며</a:t>
            </a:r>
            <a:r>
              <a:rPr lang="en-US" altLang="ko-KR" dirty="0"/>
              <a:t>, </a:t>
            </a:r>
            <a:r>
              <a:rPr lang="ko-KR" altLang="en-US" dirty="0"/>
              <a:t>두 번째로 하나님의 시간과 공간 속에서 살아가는 의미와 소망을 </a:t>
            </a:r>
            <a:r>
              <a:rPr lang="ko-KR" altLang="en-US" dirty="0" err="1"/>
              <a:t>발견하는데에</a:t>
            </a:r>
            <a:r>
              <a:rPr lang="ko-KR" altLang="en-US" dirty="0"/>
              <a:t> 있습니다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이를 위해서 두 가지 </a:t>
            </a:r>
            <a:r>
              <a:rPr lang="ko-KR" altLang="en-US" dirty="0" err="1"/>
              <a:t>어트랙션을</a:t>
            </a:r>
            <a:r>
              <a:rPr lang="ko-KR" altLang="en-US" dirty="0"/>
              <a:t> 기획 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첫 번째 </a:t>
            </a:r>
            <a:r>
              <a:rPr lang="ko-KR" altLang="en-US" dirty="0" err="1"/>
              <a:t>어트랙션은</a:t>
            </a:r>
            <a:r>
              <a:rPr lang="ko-KR" altLang="en-US" dirty="0"/>
              <a:t> </a:t>
            </a:r>
            <a:r>
              <a:rPr lang="en-US" altLang="ko-KR" dirty="0"/>
              <a:t>‘</a:t>
            </a:r>
            <a:r>
              <a:rPr lang="ko-KR" altLang="en-US" dirty="0"/>
              <a:t>바이블스퀘어</a:t>
            </a:r>
            <a:r>
              <a:rPr lang="en-US" altLang="ko-KR" dirty="0"/>
              <a:t>’ </a:t>
            </a:r>
            <a:r>
              <a:rPr lang="ko-KR" altLang="en-US" dirty="0"/>
              <a:t>입니다</a:t>
            </a:r>
            <a:r>
              <a:rPr lang="en-US" altLang="ko-KR" dirty="0"/>
              <a:t>. </a:t>
            </a:r>
            <a:r>
              <a:rPr lang="ko-KR" altLang="en-US" dirty="0" err="1"/>
              <a:t>어트랙션</a:t>
            </a:r>
            <a:r>
              <a:rPr lang="ko-KR" altLang="en-US" dirty="0"/>
              <a:t> 시간은 청소년들이 앞서 성경공부시간에 다루었던 내용들과</a:t>
            </a:r>
            <a:r>
              <a:rPr lang="en-US" altLang="ko-KR" dirty="0"/>
              <a:t>,</a:t>
            </a:r>
            <a:r>
              <a:rPr lang="ko-KR" altLang="en-US" dirty="0"/>
              <a:t> 그 시간에 다루지 못했던 구약의 스토리를 몸으로 배울 수 있는 주제 통합 학습 활동으로 기획했습니다</a:t>
            </a:r>
            <a:r>
              <a:rPr lang="en-US" altLang="ko-KR" dirty="0"/>
              <a:t>. </a:t>
            </a:r>
            <a:r>
              <a:rPr lang="ko-KR" altLang="en-US" dirty="0"/>
              <a:t>바이블스퀘어는</a:t>
            </a:r>
            <a:r>
              <a:rPr lang="en-US" altLang="ko-KR" dirty="0"/>
              <a:t> </a:t>
            </a:r>
            <a:r>
              <a:rPr lang="ko-KR" altLang="en-US" dirty="0"/>
              <a:t>대그룹 프로그램과 소그룹 프로그램이 적절히 조합되어 있는 프로그램입니다</a:t>
            </a:r>
            <a:r>
              <a:rPr lang="en-US" altLang="ko-KR" dirty="0"/>
              <a:t>.</a:t>
            </a:r>
            <a:r>
              <a:rPr lang="ko-KR" altLang="en-US" dirty="0"/>
              <a:t> 총 러닝타임은 총 </a:t>
            </a:r>
            <a:r>
              <a:rPr lang="en-US" altLang="ko-KR" dirty="0"/>
              <a:t>120</a:t>
            </a:r>
            <a:r>
              <a:rPr lang="ko-KR" altLang="en-US" dirty="0"/>
              <a:t>분으로</a:t>
            </a:r>
            <a:r>
              <a:rPr lang="en-US" altLang="ko-KR" dirty="0"/>
              <a:t>,</a:t>
            </a:r>
            <a:r>
              <a:rPr lang="ko-KR" altLang="en-US" dirty="0"/>
              <a:t> 청소년들은 구약성경의 시공간 속으로 뛰어들어 몸으로 말씀을 경험할 수 있습니다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두 번째 </a:t>
            </a:r>
            <a:r>
              <a:rPr lang="ko-KR" altLang="en-US" dirty="0" err="1"/>
              <a:t>어트랙션은</a:t>
            </a:r>
            <a:r>
              <a:rPr lang="ko-KR" altLang="en-US" dirty="0"/>
              <a:t> </a:t>
            </a:r>
            <a:r>
              <a:rPr lang="en-US" altLang="ko-KR" dirty="0"/>
              <a:t>‘</a:t>
            </a:r>
            <a:r>
              <a:rPr lang="ko-KR" altLang="en-US" dirty="0"/>
              <a:t>구약성경 인물 월드컵</a:t>
            </a:r>
            <a:r>
              <a:rPr lang="en-US" altLang="ko-KR" dirty="0"/>
              <a:t>’</a:t>
            </a:r>
            <a:r>
              <a:rPr lang="ko-KR" altLang="en-US" dirty="0"/>
              <a:t>입니다</a:t>
            </a:r>
            <a:r>
              <a:rPr lang="en-US" altLang="ko-KR" dirty="0"/>
              <a:t>. </a:t>
            </a:r>
            <a:r>
              <a:rPr lang="ko-KR" altLang="en-US" dirty="0"/>
              <a:t>구약성경의 인물을 살펴보고</a:t>
            </a:r>
            <a:r>
              <a:rPr lang="en-US" altLang="ko-KR" dirty="0"/>
              <a:t>, </a:t>
            </a:r>
            <a:r>
              <a:rPr lang="ko-KR" altLang="en-US" dirty="0"/>
              <a:t>토의하는 주제 심화 학습 활동입니다</a:t>
            </a:r>
            <a:r>
              <a:rPr lang="en-US" altLang="ko-KR" dirty="0"/>
              <a:t>. </a:t>
            </a:r>
            <a:r>
              <a:rPr lang="ko-KR" altLang="en-US" dirty="0"/>
              <a:t>대그룹 프로그램으로 기획되었고</a:t>
            </a:r>
            <a:r>
              <a:rPr lang="en-US" altLang="ko-KR" dirty="0"/>
              <a:t>, </a:t>
            </a:r>
            <a:r>
              <a:rPr lang="ko-KR" altLang="en-US" dirty="0"/>
              <a:t>총 러닝타임은 </a:t>
            </a:r>
            <a:r>
              <a:rPr lang="en-US" altLang="ko-KR" dirty="0"/>
              <a:t>60</a:t>
            </a:r>
            <a:r>
              <a:rPr lang="ko-KR" altLang="en-US" dirty="0"/>
              <a:t>분입니다</a:t>
            </a:r>
            <a:r>
              <a:rPr lang="en-US" altLang="ko-KR" dirty="0"/>
              <a:t>. 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 err="1"/>
              <a:t>어트랙션의</a:t>
            </a:r>
            <a:r>
              <a:rPr lang="ko-KR" altLang="en-US" dirty="0"/>
              <a:t> 목표는 캠프 전반에서 다루는 구약성경의 인물과 스토리를 텍스트가 아닌 컨텐츠로 접하는 시간입니다</a:t>
            </a:r>
            <a:r>
              <a:rPr lang="en-US" altLang="ko-KR" dirty="0"/>
              <a:t>. </a:t>
            </a:r>
            <a:r>
              <a:rPr lang="ko-KR" altLang="en-US" dirty="0"/>
              <a:t>따라서 청소년들은 보다 더 효과적으로 컨텐츠의 내용을 학습할 수 있습니다</a:t>
            </a:r>
            <a:r>
              <a:rPr lang="en-US" altLang="ko-KR" dirty="0"/>
              <a:t>. </a:t>
            </a:r>
            <a:r>
              <a:rPr lang="ko-KR" altLang="en-US" dirty="0"/>
              <a:t>다만</a:t>
            </a:r>
            <a:r>
              <a:rPr lang="en-US" altLang="ko-KR" dirty="0"/>
              <a:t>, </a:t>
            </a:r>
            <a:r>
              <a:rPr lang="ko-KR" altLang="en-US" dirty="0"/>
              <a:t>텍스트가 아니라</a:t>
            </a:r>
            <a:r>
              <a:rPr lang="en-US" altLang="ko-KR" dirty="0"/>
              <a:t> ‘</a:t>
            </a:r>
            <a:r>
              <a:rPr lang="ko-KR" altLang="en-US" dirty="0"/>
              <a:t>컨텐츠</a:t>
            </a:r>
            <a:r>
              <a:rPr lang="en-US" altLang="ko-KR" dirty="0"/>
              <a:t>’</a:t>
            </a:r>
            <a:r>
              <a:rPr lang="ko-KR" altLang="en-US" dirty="0"/>
              <a:t>로 </a:t>
            </a:r>
            <a:r>
              <a:rPr lang="ko-KR" altLang="en-US" dirty="0" err="1"/>
              <a:t>전달되다보니</a:t>
            </a:r>
            <a:r>
              <a:rPr lang="en-US" altLang="ko-KR" dirty="0"/>
              <a:t>,</a:t>
            </a:r>
            <a:r>
              <a:rPr lang="ko-KR" altLang="en-US" dirty="0"/>
              <a:t> 진행자의 컨텐츠 기획의도에 대한 파악과 준비가 요구됩니다</a:t>
            </a:r>
            <a:r>
              <a:rPr lang="en-US" altLang="ko-KR" dirty="0"/>
              <a:t>.</a:t>
            </a: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그럼 먼저</a:t>
            </a:r>
            <a:r>
              <a:rPr kumimoji="1" lang="en-US" altLang="ko-KR" dirty="0"/>
              <a:t>, </a:t>
            </a:r>
            <a:r>
              <a:rPr kumimoji="1" lang="ko-KR" altLang="en-US" dirty="0"/>
              <a:t>첫번째 </a:t>
            </a:r>
            <a:r>
              <a:rPr kumimoji="1" lang="ko-KR" altLang="en-US" dirty="0" err="1"/>
              <a:t>어트랙션</a:t>
            </a:r>
            <a:r>
              <a:rPr kumimoji="1" lang="ko-KR" altLang="en-US" dirty="0"/>
              <a:t> 프로그램부터 같이 보도록 하겠습니다</a:t>
            </a:r>
            <a:r>
              <a:rPr kumimoji="1" lang="en-US" altLang="ko-KR" dirty="0"/>
              <a:t>.</a:t>
            </a:r>
            <a:endParaRPr lang="en-US" altLang="ko-KR" dirty="0"/>
          </a:p>
          <a:p>
            <a:endParaRPr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14299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바이블 스퀘어</a:t>
            </a:r>
            <a:r>
              <a:rPr lang="en-US" altLang="ko-KR" dirty="0"/>
              <a:t>'</a:t>
            </a:r>
            <a:r>
              <a:rPr lang="ko-KR" altLang="en-US" dirty="0"/>
              <a:t>라는 이름처럼</a:t>
            </a:r>
            <a:r>
              <a:rPr lang="en-US" altLang="ko-KR" dirty="0"/>
              <a:t>, </a:t>
            </a:r>
            <a:r>
              <a:rPr lang="ko-KR" altLang="en-US" dirty="0"/>
              <a:t>이번 캠프는 구약성경의 세계를 네 개의 코너로 나누어 청소년들이 몸으로 직접 경험하고 배우는 방식으로 설계되어 있습니다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총 </a:t>
            </a:r>
            <a:r>
              <a:rPr lang="en-US" altLang="ko-KR" dirty="0"/>
              <a:t>120</a:t>
            </a:r>
            <a:r>
              <a:rPr lang="ko-KR" altLang="en-US" dirty="0"/>
              <a:t>분이 소요되는 이 프로그램은</a:t>
            </a:r>
            <a:r>
              <a:rPr lang="en-US" altLang="ko-KR" dirty="0"/>
              <a:t>, </a:t>
            </a:r>
            <a:r>
              <a:rPr lang="ko-KR" altLang="en-US" dirty="0"/>
              <a:t>구약성경을 몸으로 경험하고 배우는 주제통합 학습활동입니다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4</a:t>
            </a:r>
            <a:r>
              <a:rPr lang="ko-KR" altLang="en-US" dirty="0"/>
              <a:t>개의 코너가 동시에 운영되므로</a:t>
            </a:r>
            <a:r>
              <a:rPr lang="en-US" altLang="ko-KR" dirty="0"/>
              <a:t>, </a:t>
            </a:r>
            <a:r>
              <a:rPr lang="ko-KR" altLang="en-US" dirty="0"/>
              <a:t>교사 여러분의 사전 준비와 역할 분담이 특히 중요합니다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지금부터 코너별 구성부터 각 코너의 진행 방법을 순서대로 </a:t>
            </a:r>
            <a:r>
              <a:rPr lang="ko-KR" altLang="en-US" dirty="0" err="1"/>
              <a:t>설명드리겠습니다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바이블 스퀘어는 총 </a:t>
            </a:r>
            <a:r>
              <a:rPr lang="en-US" altLang="ko-KR" dirty="0"/>
              <a:t>6</a:t>
            </a:r>
            <a:r>
              <a:rPr lang="ko-KR" altLang="en-US" dirty="0"/>
              <a:t>개의 세션으로 구성됩니다</a:t>
            </a:r>
            <a:r>
              <a:rPr lang="en-US" altLang="ko-KR" dirty="0"/>
              <a:t>. </a:t>
            </a:r>
            <a:r>
              <a:rPr lang="ko-KR" altLang="en-US" dirty="0"/>
              <a:t>출발과 도착</a:t>
            </a:r>
            <a:r>
              <a:rPr lang="en-US" altLang="ko-KR" dirty="0"/>
              <a:t>, </a:t>
            </a:r>
            <a:r>
              <a:rPr lang="ko-KR" altLang="en-US" dirty="0"/>
              <a:t>그리고 </a:t>
            </a:r>
            <a:r>
              <a:rPr lang="en-US" altLang="ko-KR" dirty="0"/>
              <a:t>4</a:t>
            </a:r>
            <a:r>
              <a:rPr lang="ko-KR" altLang="en-US" dirty="0"/>
              <a:t>개의 코너입니다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코너별 러닝타임은 </a:t>
            </a:r>
            <a:r>
              <a:rPr lang="en-US" altLang="ko-KR" dirty="0"/>
              <a:t>25</a:t>
            </a:r>
            <a:r>
              <a:rPr lang="ko-KR" altLang="en-US" dirty="0"/>
              <a:t>분으로 구성하였습니다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코너는 모세오경을 다루는 파운데이션 스퀘어</a:t>
            </a:r>
            <a:r>
              <a:rPr lang="en-US" altLang="ko-KR" dirty="0"/>
              <a:t>, </a:t>
            </a:r>
            <a:r>
              <a:rPr lang="ko-KR" altLang="en-US" dirty="0"/>
              <a:t>역사서를 다루는 </a:t>
            </a:r>
            <a:r>
              <a:rPr lang="ko-KR" altLang="en-US" dirty="0" err="1"/>
              <a:t>킹덤</a:t>
            </a:r>
            <a:r>
              <a:rPr lang="ko-KR" altLang="en-US" dirty="0"/>
              <a:t> 스퀘어</a:t>
            </a:r>
            <a:r>
              <a:rPr lang="en-US" altLang="ko-KR" dirty="0"/>
              <a:t>, </a:t>
            </a:r>
            <a:r>
              <a:rPr lang="ko-KR" altLang="en-US" dirty="0"/>
              <a:t>선지서를 다루는 메시지 스퀘어</a:t>
            </a:r>
            <a:r>
              <a:rPr lang="en-US" altLang="ko-KR" dirty="0"/>
              <a:t>, </a:t>
            </a:r>
            <a:r>
              <a:rPr lang="ko-KR" altLang="en-US" dirty="0"/>
              <a:t>시가서를 다루는 </a:t>
            </a:r>
            <a:r>
              <a:rPr lang="ko-KR" altLang="en-US" dirty="0" err="1"/>
              <a:t>위즈덤</a:t>
            </a:r>
            <a:r>
              <a:rPr lang="ko-KR" altLang="en-US" dirty="0"/>
              <a:t> 스퀘어로 구성하였습니다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한 코너에 모든 내용을 다 다루기에는 물리적이 한계가 있기 때문에</a:t>
            </a:r>
            <a:r>
              <a:rPr lang="en-US" altLang="ko-KR" dirty="0"/>
              <a:t>, </a:t>
            </a:r>
            <a:r>
              <a:rPr lang="ko-KR" altLang="en-US" dirty="0"/>
              <a:t>다루고자 하는 내용을 중심으로 코너 타이틀을 구성했습니다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청소년들은</a:t>
            </a:r>
            <a:r>
              <a:rPr lang="en-US" altLang="ko-KR" dirty="0"/>
              <a:t> n</a:t>
            </a:r>
            <a:r>
              <a:rPr lang="ko-KR" altLang="en-US" dirty="0"/>
              <a:t>인 </a:t>
            </a:r>
            <a:r>
              <a:rPr lang="en-US" altLang="ko-KR" dirty="0"/>
              <a:t>1</a:t>
            </a:r>
            <a:r>
              <a:rPr lang="ko-KR" altLang="en-US" dirty="0"/>
              <a:t>조로 그룹을 이루어 프로그램에 참여하게 됩니다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청소년 그룹은 코너를 지날 때 마다 해당 포스트에 준비된 미션을 수행하고 스탬프를 받습니다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총 네 개의 코너를 지나서 모든 스탬프를 받은 청소년은 도착지점에 모여 </a:t>
            </a:r>
            <a:r>
              <a:rPr lang="ko-KR" altLang="en-US" dirty="0" err="1"/>
              <a:t>어트랙션을</a:t>
            </a:r>
            <a:r>
              <a:rPr lang="ko-KR" altLang="en-US" dirty="0"/>
              <a:t> 마무리하게 됩니다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219991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A822D-9261-8E74-2754-6477E6B95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807E456-649F-F33B-173F-8B0D2A6B1C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86DC6BF-1A4D-65B3-E123-2780EAC3D4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앞에 보시는 이미지는 그룹별 한 장씩 주어지게 되는 스탬프판입니다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이런 판을 활용하는 것은</a:t>
            </a:r>
            <a:r>
              <a:rPr lang="en-US" altLang="ko-KR" dirty="0"/>
              <a:t> ‘</a:t>
            </a:r>
            <a:r>
              <a:rPr lang="ko-KR" altLang="en-US" dirty="0"/>
              <a:t>구약</a:t>
            </a:r>
            <a:r>
              <a:rPr lang="en-US" altLang="ko-KR" dirty="0"/>
              <a:t>’</a:t>
            </a:r>
            <a:r>
              <a:rPr lang="ko-KR" altLang="en-US" dirty="0"/>
              <a:t>이라는 메시지를 시각적으로 익힐 수 있도록 하기 </a:t>
            </a:r>
            <a:r>
              <a:rPr lang="ko-KR" altLang="en-US" dirty="0" err="1"/>
              <a:t>위함이며</a:t>
            </a: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더불어 아이들이 직접 구약의 세계관을 걷는다는 관점을 제안함으로 </a:t>
            </a: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바이블스퀘어의 목표인 </a:t>
            </a:r>
            <a:r>
              <a:rPr lang="en-US" altLang="ko-KR" dirty="0"/>
              <a:t>‘</a:t>
            </a:r>
            <a:r>
              <a:rPr lang="ko-KR" altLang="en-US" dirty="0"/>
              <a:t>하나님의 시간과 공간 속에서 살아가는 의미와 소망</a:t>
            </a:r>
            <a:r>
              <a:rPr lang="en-US" altLang="ko-KR" dirty="0"/>
              <a:t>’</a:t>
            </a:r>
            <a:r>
              <a:rPr lang="ko-KR" altLang="en-US" dirty="0"/>
              <a:t>을 발견할 수 있도록 권면하기 </a:t>
            </a:r>
            <a:r>
              <a:rPr lang="ko-KR" altLang="en-US" dirty="0" err="1"/>
              <a:t>위함입니다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보시는 것 </a:t>
            </a:r>
            <a:r>
              <a:rPr lang="ko-KR" altLang="en-US" dirty="0" err="1"/>
              <a:t>처럼</a:t>
            </a:r>
            <a:r>
              <a:rPr lang="ko-KR" altLang="en-US" dirty="0"/>
              <a:t> 코너별로 </a:t>
            </a:r>
            <a:r>
              <a:rPr lang="ko-KR" altLang="en-US" dirty="0" err="1"/>
              <a:t>스탬프란이</a:t>
            </a:r>
            <a:r>
              <a:rPr lang="ko-KR" altLang="en-US" dirty="0"/>
              <a:t> 준비되어 있습니다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코너를 담당하시는 교사 선생님은 아이들이 미션을 모두 수행하면</a:t>
            </a:r>
            <a:r>
              <a:rPr lang="en-US" altLang="ko-KR" dirty="0"/>
              <a:t> </a:t>
            </a:r>
            <a:r>
              <a:rPr lang="ko-KR" altLang="en-US" dirty="0"/>
              <a:t>해당하는 칸에 스탬프를 </a:t>
            </a:r>
            <a:r>
              <a:rPr lang="ko-KR" altLang="en-US" dirty="0" err="1"/>
              <a:t>찍어주시면</a:t>
            </a:r>
            <a:r>
              <a:rPr lang="ko-KR" altLang="en-US" dirty="0"/>
              <a:t> 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정리하자면</a:t>
            </a:r>
            <a:r>
              <a:rPr lang="en-US" altLang="ko-KR" dirty="0"/>
              <a:t>, </a:t>
            </a:r>
            <a:r>
              <a:rPr lang="ko-KR" altLang="en-US" dirty="0"/>
              <a:t>총 </a:t>
            </a:r>
            <a:r>
              <a:rPr lang="en-US" altLang="ko-KR" dirty="0"/>
              <a:t>4</a:t>
            </a:r>
            <a:r>
              <a:rPr lang="ko-KR" altLang="en-US" dirty="0"/>
              <a:t>개의 </a:t>
            </a:r>
            <a:r>
              <a:rPr lang="ko-KR" altLang="en-US" dirty="0" err="1"/>
              <a:t>어트랙션이</a:t>
            </a:r>
            <a:r>
              <a:rPr lang="ko-KR" altLang="en-US" dirty="0"/>
              <a:t> 진행되고</a:t>
            </a:r>
            <a:r>
              <a:rPr lang="en-US" altLang="ko-KR" dirty="0"/>
              <a:t>, </a:t>
            </a:r>
            <a:r>
              <a:rPr lang="ko-KR" altLang="en-US" dirty="0"/>
              <a:t>청소년 그룹은 </a:t>
            </a:r>
            <a:r>
              <a:rPr lang="en-US" altLang="ko-KR" dirty="0"/>
              <a:t>4</a:t>
            </a:r>
            <a:r>
              <a:rPr lang="ko-KR" altLang="en-US" dirty="0"/>
              <a:t>개의 스탬프를 모아오면 되는 프로그램입니다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48BD79C-F639-A4D3-B572-6B25E7F2F2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948154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9174D-3D67-9133-B1BD-39178E9D1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88300B4-D650-858D-300B-D2A4855BB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8CF1363-9DFC-0E91-BF2F-E2EC350B5B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앞에 보시는 이미지는 그룹별 한 장씩 주어지게 되는 스탬프판입니다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이런 판을 활용하는 것은</a:t>
            </a:r>
            <a:r>
              <a:rPr lang="en-US" altLang="ko-KR" dirty="0"/>
              <a:t> ‘</a:t>
            </a:r>
            <a:r>
              <a:rPr lang="ko-KR" altLang="en-US" dirty="0"/>
              <a:t>구약</a:t>
            </a:r>
            <a:r>
              <a:rPr lang="en-US" altLang="ko-KR" dirty="0"/>
              <a:t>’</a:t>
            </a:r>
            <a:r>
              <a:rPr lang="ko-KR" altLang="en-US" dirty="0"/>
              <a:t>이라는 메시지를 시각적으로 익힐 수 있도록 하기 </a:t>
            </a:r>
            <a:r>
              <a:rPr lang="ko-KR" altLang="en-US" dirty="0" err="1"/>
              <a:t>위함이며</a:t>
            </a: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더불어 아이들이 직접 구약의 세계관을 걷는다는 관점을 제안함으로 </a:t>
            </a: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바이블스퀘어의 목표인 </a:t>
            </a:r>
            <a:r>
              <a:rPr lang="en-US" altLang="ko-KR" dirty="0"/>
              <a:t>‘</a:t>
            </a:r>
            <a:r>
              <a:rPr lang="ko-KR" altLang="en-US" dirty="0"/>
              <a:t>하나님의 시간과 공간 속에서 살아가는 의미와 소망</a:t>
            </a:r>
            <a:r>
              <a:rPr lang="en-US" altLang="ko-KR" dirty="0"/>
              <a:t>’</a:t>
            </a:r>
            <a:r>
              <a:rPr lang="ko-KR" altLang="en-US" dirty="0"/>
              <a:t>을 발견할 수 있도록 권면하기 </a:t>
            </a:r>
            <a:r>
              <a:rPr lang="ko-KR" altLang="en-US" dirty="0" err="1"/>
              <a:t>위함입니다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보시는 것 </a:t>
            </a:r>
            <a:r>
              <a:rPr lang="ko-KR" altLang="en-US" dirty="0" err="1"/>
              <a:t>처럼</a:t>
            </a:r>
            <a:r>
              <a:rPr lang="ko-KR" altLang="en-US" dirty="0"/>
              <a:t> 코너별로 </a:t>
            </a:r>
            <a:r>
              <a:rPr lang="ko-KR" altLang="en-US" dirty="0" err="1"/>
              <a:t>스탬프란이</a:t>
            </a:r>
            <a:r>
              <a:rPr lang="ko-KR" altLang="en-US" dirty="0"/>
              <a:t> 준비되어 있습니다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코너를 담당하시는 교사 선생님은 아이들이 미션을 모두 수행하면</a:t>
            </a:r>
            <a:r>
              <a:rPr lang="en-US" altLang="ko-KR" dirty="0"/>
              <a:t> </a:t>
            </a:r>
            <a:r>
              <a:rPr lang="ko-KR" altLang="en-US" dirty="0"/>
              <a:t>해당하는 칸에 스탬프를 </a:t>
            </a:r>
            <a:r>
              <a:rPr lang="ko-KR" altLang="en-US" dirty="0" err="1"/>
              <a:t>찍어주시면</a:t>
            </a:r>
            <a:r>
              <a:rPr lang="ko-KR" altLang="en-US" dirty="0"/>
              <a:t> 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정리하자면</a:t>
            </a:r>
            <a:r>
              <a:rPr lang="en-US" altLang="ko-KR" dirty="0"/>
              <a:t>, </a:t>
            </a:r>
            <a:r>
              <a:rPr lang="ko-KR" altLang="en-US" dirty="0"/>
              <a:t>총 </a:t>
            </a:r>
            <a:r>
              <a:rPr lang="en-US" altLang="ko-KR" dirty="0"/>
              <a:t>4</a:t>
            </a:r>
            <a:r>
              <a:rPr lang="ko-KR" altLang="en-US" dirty="0"/>
              <a:t>개의 </a:t>
            </a:r>
            <a:r>
              <a:rPr lang="ko-KR" altLang="en-US" dirty="0" err="1"/>
              <a:t>어트랙션이</a:t>
            </a:r>
            <a:r>
              <a:rPr lang="ko-KR" altLang="en-US" dirty="0"/>
              <a:t> 진행되고</a:t>
            </a:r>
            <a:r>
              <a:rPr lang="en-US" altLang="ko-KR" dirty="0"/>
              <a:t>, </a:t>
            </a:r>
            <a:r>
              <a:rPr lang="ko-KR" altLang="en-US" dirty="0"/>
              <a:t>청소년 그룹은 </a:t>
            </a:r>
            <a:r>
              <a:rPr lang="en-US" altLang="ko-KR" dirty="0"/>
              <a:t>4</a:t>
            </a:r>
            <a:r>
              <a:rPr lang="ko-KR" altLang="en-US" dirty="0"/>
              <a:t>개의 스탬프를 모아오면 되는 프로그램입니다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5DFFC08-8770-FA48-6D7C-93C2A30134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855060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프롤로그는 전체 청소년을 모아 바이블 스퀘어 전체 설명</a:t>
            </a:r>
            <a:r>
              <a:rPr lang="en-US" altLang="ko-KR" dirty="0"/>
              <a:t>, </a:t>
            </a:r>
            <a:r>
              <a:rPr lang="ko-KR" altLang="en-US" dirty="0"/>
              <a:t>규칙 안내</a:t>
            </a:r>
            <a:r>
              <a:rPr lang="en-US" altLang="ko-KR" dirty="0"/>
              <a:t>, </a:t>
            </a:r>
            <a:r>
              <a:rPr lang="ko-KR" altLang="en-US" dirty="0"/>
              <a:t>조장 선출을 진행하는 도입 시간입니다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러닝타임은 약 </a:t>
            </a:r>
            <a:r>
              <a:rPr lang="en-US" altLang="ko-KR" dirty="0"/>
              <a:t>10</a:t>
            </a:r>
            <a:r>
              <a:rPr lang="ko-KR" altLang="en-US" dirty="0"/>
              <a:t>분정도입니다</a:t>
            </a:r>
            <a:r>
              <a:rPr lang="en-US" altLang="ko-KR" dirty="0"/>
              <a:t>. </a:t>
            </a:r>
            <a:r>
              <a:rPr lang="ko-KR" altLang="en-US" dirty="0"/>
              <a:t>프롤로그는 모든 청소년이 다 같이 대그룹으로 진행될 수 있도록 구성하였습니다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따라서 프롤로그 내용을 설명해주시는 선생님 한 분을 정하셔서</a:t>
            </a:r>
            <a:r>
              <a:rPr lang="en-US" altLang="ko-KR" dirty="0"/>
              <a:t> </a:t>
            </a:r>
            <a:r>
              <a:rPr lang="ko-KR" altLang="en-US" dirty="0"/>
              <a:t>내용을 숙지하실 수 있도록 운영하시면 좋겠습니다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프롤로그는 다음과 같이 진행됩니다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en-US" altLang="ko-KR" b="1" dirty="0"/>
              <a:t>1. </a:t>
            </a:r>
            <a:r>
              <a:rPr lang="ko-KR" altLang="en-US" b="1" dirty="0"/>
              <a:t>청소년 환영 및 바이블 스퀘어 프로그램의 목적 설명</a:t>
            </a:r>
            <a:endParaRPr lang="en-US" altLang="ko-KR" b="1" dirty="0"/>
          </a:p>
          <a:p>
            <a:r>
              <a:rPr lang="ko-KR" altLang="en-US" dirty="0"/>
              <a:t>하나님의 시간과 공간을 속에서 구약성경을 살펴보는 ‘바이블 </a:t>
            </a:r>
            <a:r>
              <a:rPr lang="ko-KR" altLang="en-US" dirty="0" err="1"/>
              <a:t>스퀘어’에</a:t>
            </a:r>
            <a:r>
              <a:rPr lang="ko-KR" altLang="en-US" dirty="0"/>
              <a:t> 오신 여러분을 환영합니다</a:t>
            </a:r>
            <a:r>
              <a:rPr lang="en-US" altLang="ko-KR" dirty="0"/>
              <a:t>! </a:t>
            </a:r>
            <a:r>
              <a:rPr lang="ko-KR" altLang="en-US" dirty="0"/>
              <a:t>이 시간에는 모세오경</a:t>
            </a:r>
            <a:r>
              <a:rPr lang="en-US" altLang="ko-KR" dirty="0"/>
              <a:t>, </a:t>
            </a:r>
            <a:r>
              <a:rPr lang="ko-KR" altLang="en-US" dirty="0"/>
              <a:t>역사서</a:t>
            </a:r>
            <a:r>
              <a:rPr lang="en-US" altLang="ko-KR" dirty="0"/>
              <a:t>, </a:t>
            </a:r>
            <a:r>
              <a:rPr lang="ko-KR" altLang="en-US" dirty="0"/>
              <a:t>선지서</a:t>
            </a:r>
            <a:r>
              <a:rPr lang="en-US" altLang="ko-KR" dirty="0"/>
              <a:t>, </a:t>
            </a:r>
            <a:r>
              <a:rPr lang="ko-KR" altLang="en-US" dirty="0"/>
              <a:t>시가서를 주제로 한 </a:t>
            </a:r>
            <a:r>
              <a:rPr lang="en-US" altLang="ko-KR" dirty="0"/>
              <a:t>4</a:t>
            </a:r>
            <a:r>
              <a:rPr lang="ko-KR" altLang="en-US" dirty="0"/>
              <a:t>개의 코너를 통해 구약성경의 세계를 탐험하게 됩니다</a:t>
            </a:r>
            <a:r>
              <a:rPr lang="en-US" altLang="ko-KR" dirty="0"/>
              <a:t>. </a:t>
            </a:r>
            <a:r>
              <a:rPr lang="ko-KR" altLang="en-US" dirty="0"/>
              <a:t>조별로 각 코너를 돌아다니며 성경의 여러 사건을 직접 경험하고 배우는 뜻깊은 시간이 되기를 바랍니다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en-US" altLang="ko-KR" b="1" dirty="0"/>
              <a:t>2. </a:t>
            </a:r>
            <a:r>
              <a:rPr lang="ko-KR" altLang="en-US" b="1" dirty="0"/>
              <a:t>바이블 스퀘어 지도 받기</a:t>
            </a:r>
            <a:endParaRPr lang="en-US" altLang="ko-KR" b="1" dirty="0"/>
          </a:p>
          <a:p>
            <a:r>
              <a:rPr lang="ko-KR" altLang="en-US" dirty="0"/>
              <a:t>각 조별로 조장을 선출하고</a:t>
            </a:r>
            <a:r>
              <a:rPr lang="en-US" altLang="ko-KR" dirty="0"/>
              <a:t>, ‘</a:t>
            </a:r>
            <a:r>
              <a:rPr lang="ko-KR" altLang="en-US" dirty="0"/>
              <a:t>바이블 스퀘어 지도</a:t>
            </a:r>
            <a:r>
              <a:rPr lang="en-US" altLang="ko-KR" dirty="0"/>
              <a:t>’</a:t>
            </a:r>
            <a:r>
              <a:rPr lang="ko-KR" altLang="en-US" dirty="0"/>
              <a:t>에 코너 별 진행 장소를 적을 수 있도록 지도합니다</a:t>
            </a:r>
            <a:r>
              <a:rPr lang="en-US" altLang="ko-KR" dirty="0"/>
              <a:t>. (</a:t>
            </a:r>
            <a:r>
              <a:rPr lang="ko-KR" altLang="en-US" dirty="0"/>
              <a:t>각 스탬프란 하단에 여백</a:t>
            </a:r>
            <a:r>
              <a:rPr lang="en-US" altLang="ko-KR" dirty="0"/>
              <a:t>)</a:t>
            </a:r>
          </a:p>
          <a:p>
            <a:r>
              <a:rPr lang="ko-KR" altLang="en-US" dirty="0"/>
              <a:t>이 때 각 조별 인원은 교회별 재량으로 진행하되</a:t>
            </a:r>
            <a:r>
              <a:rPr lang="en-US" altLang="ko-KR" dirty="0"/>
              <a:t>, </a:t>
            </a:r>
            <a:r>
              <a:rPr lang="ko-KR" altLang="en-US" dirty="0"/>
              <a:t>코너 진행을 고려하여 구성합니다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en-US" altLang="ko-KR" b="1" dirty="0"/>
              <a:t>3. </a:t>
            </a:r>
            <a:r>
              <a:rPr lang="ko-KR" altLang="en-US" b="1" dirty="0"/>
              <a:t>바이블스퀘어 진행 규칙 설명</a:t>
            </a:r>
            <a:endParaRPr lang="en-US" altLang="ko-KR" b="1" dirty="0"/>
          </a:p>
          <a:p>
            <a:r>
              <a:rPr lang="ko-KR" altLang="en-US" dirty="0"/>
              <a:t>진행규칙은 안전 고려하여 필수적이라 판단되는 요소만 작성하였습니다</a:t>
            </a:r>
            <a:r>
              <a:rPr lang="en-US" altLang="ko-KR" dirty="0"/>
              <a:t>. </a:t>
            </a:r>
            <a:r>
              <a:rPr lang="ko-KR" altLang="en-US" dirty="0"/>
              <a:t>개교회별로 추가적인 </a:t>
            </a:r>
            <a:r>
              <a:rPr lang="ko-KR" altLang="en-US" dirty="0" err="1"/>
              <a:t>그라운드룰이</a:t>
            </a:r>
            <a:r>
              <a:rPr lang="ko-KR" altLang="en-US" dirty="0"/>
              <a:t> 필요하다고 생각될 경우</a:t>
            </a:r>
            <a:r>
              <a:rPr lang="en-US" altLang="ko-KR" dirty="0"/>
              <a:t>, </a:t>
            </a:r>
            <a:r>
              <a:rPr lang="ko-KR" altLang="en-US" dirty="0"/>
              <a:t>추가하셔서 운영하시기 바랍니다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✦ 활용 </a:t>
            </a:r>
            <a:r>
              <a:rPr lang="en-US" altLang="ko-KR" dirty="0"/>
              <a:t>PLUS</a:t>
            </a:r>
          </a:p>
          <a:p>
            <a:r>
              <a:rPr lang="en-US" altLang="ko-KR" dirty="0"/>
              <a:t>1. </a:t>
            </a:r>
            <a:r>
              <a:rPr lang="ko-KR" altLang="en-US" dirty="0"/>
              <a:t>프로그램이 원활하게 진행될 수 있도록</a:t>
            </a:r>
            <a:r>
              <a:rPr lang="en-US" altLang="ko-KR" dirty="0"/>
              <a:t>, </a:t>
            </a:r>
            <a:r>
              <a:rPr lang="ko-KR" altLang="en-US" dirty="0"/>
              <a:t>사전에 각 조의 이동 코너를 정하고 </a:t>
            </a:r>
            <a:r>
              <a:rPr lang="ko-KR" altLang="en-US" dirty="0" err="1"/>
              <a:t>타임키퍼</a:t>
            </a:r>
            <a:r>
              <a:rPr lang="ko-KR" altLang="en-US" dirty="0"/>
              <a:t> 교사를 지정하여 운영할 수 있다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2. </a:t>
            </a:r>
            <a:r>
              <a:rPr lang="ko-KR" altLang="en-US" dirty="0"/>
              <a:t>외부로 이동하거나 안전사고의 우려가 있는 장소에는 보조교사를 배치하여 안전하게 운영한다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3. 4</a:t>
            </a:r>
            <a:r>
              <a:rPr lang="ko-KR" altLang="en-US" dirty="0"/>
              <a:t>개의 코너 외에도 이동 중에 쉬거나 간식을 먹을 수 있는 코너를 별도로 운영할 수 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797946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5EE64-9562-F44B-D26C-758241E64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363A980-645A-117C-0B8B-F12FBC79B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4C01D44-BA07-B959-DF03-EBC411E69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코너별 팻말 이미지와 바이블스퀘어 지도는 다음과 같습니다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특별히 코너별 팻말 이미지는 각 코너별로 다르게 구성되어 있습니다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프롤로그를 마치면</a:t>
            </a:r>
            <a:r>
              <a:rPr lang="en-US" altLang="ko-KR" dirty="0"/>
              <a:t>, </a:t>
            </a:r>
            <a:r>
              <a:rPr lang="ko-KR" altLang="en-US" dirty="0"/>
              <a:t>청소년들은 </a:t>
            </a:r>
            <a:r>
              <a:rPr lang="en-US" altLang="ko-KR" dirty="0"/>
              <a:t>1)</a:t>
            </a:r>
            <a:r>
              <a:rPr lang="ko-KR" altLang="en-US" dirty="0"/>
              <a:t>바이블스퀘어의 목적을 이해하고 </a:t>
            </a:r>
            <a:r>
              <a:rPr lang="en-US" altLang="ko-KR" dirty="0"/>
              <a:t>2)</a:t>
            </a:r>
            <a:r>
              <a:rPr lang="ko-KR" altLang="en-US" dirty="0"/>
              <a:t>진행방식을 이해하고 </a:t>
            </a:r>
            <a:r>
              <a:rPr lang="en-US" altLang="ko-KR" dirty="0"/>
              <a:t>3)</a:t>
            </a:r>
            <a:r>
              <a:rPr lang="ko-KR" altLang="en-US" dirty="0"/>
              <a:t>코너별 위치를 파악하고 있어야 합니다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따라서</a:t>
            </a:r>
            <a:r>
              <a:rPr lang="en-US" altLang="ko-KR" dirty="0"/>
              <a:t>, </a:t>
            </a:r>
            <a:r>
              <a:rPr lang="ko-KR" altLang="en-US" dirty="0"/>
              <a:t>프롤로그를 마치기 전</a:t>
            </a:r>
            <a:r>
              <a:rPr lang="en-US" altLang="ko-KR" dirty="0"/>
              <a:t>, </a:t>
            </a:r>
            <a:r>
              <a:rPr lang="ko-KR" altLang="en-US" dirty="0"/>
              <a:t>진행하는 교사는 위 세 가지를 최종적으로 체크해 주시기 바랍니다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3464B93-C350-2010-6EDC-CE45B5DFAE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073522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파운데이션 스퀘어는 모세오경의 내용 중 아브라함이 하나님 약속의 말씀을 의지하여 떠나는 것</a:t>
            </a:r>
            <a:r>
              <a:rPr lang="en-US" altLang="ko-KR" dirty="0"/>
              <a:t>, </a:t>
            </a:r>
            <a:r>
              <a:rPr lang="ko-KR" altLang="en-US" dirty="0"/>
              <a:t>모세와 이스라엘 백성들이 하나님을 의지해 홍해를 돌파하는 것</a:t>
            </a:r>
            <a:r>
              <a:rPr lang="en-US" altLang="ko-KR" dirty="0"/>
              <a:t>, </a:t>
            </a:r>
            <a:r>
              <a:rPr lang="ko-KR" altLang="en-US" dirty="0"/>
              <a:t>하나님이 인도하시는 이스라엘의 지도자를 따라 광야를 걸어간 것을 다룹니다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러닝타임은 약 </a:t>
            </a:r>
            <a:r>
              <a:rPr lang="en-US" altLang="ko-KR" dirty="0"/>
              <a:t>25</a:t>
            </a:r>
            <a:r>
              <a:rPr lang="ko-KR" altLang="en-US" dirty="0"/>
              <a:t>분정도입니다</a:t>
            </a:r>
            <a:r>
              <a:rPr lang="en-US" altLang="ko-KR" dirty="0"/>
              <a:t>. </a:t>
            </a:r>
            <a:r>
              <a:rPr lang="ko-KR" altLang="en-US" dirty="0"/>
              <a:t>파운데이션 스퀘어부터 마지막 코너까지는 모든 청소년이 소그룹으로 진행될 수 있도록 구성하였습니다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따라서 조장의 역할이 중요하고</a:t>
            </a:r>
            <a:r>
              <a:rPr lang="en-US" altLang="ko-KR" dirty="0"/>
              <a:t>, </a:t>
            </a:r>
            <a:r>
              <a:rPr lang="ko-KR" altLang="en-US" dirty="0"/>
              <a:t>역할을 잘 수행할 수 있도록 코너별 선생님들의 역할 또한 중요합니다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파운데이션스퀘어는 정적인 미션과 동적인 미션을 조합해 총 세 가지 미션으로 구성하였습니다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담당교사는 코너에 들어온 조가 미션</a:t>
            </a:r>
            <a:r>
              <a:rPr lang="en-US" altLang="ko-KR" dirty="0"/>
              <a:t>1</a:t>
            </a:r>
            <a:r>
              <a:rPr lang="ko-KR" altLang="en-US" dirty="0"/>
              <a:t>부터 미션</a:t>
            </a:r>
            <a:r>
              <a:rPr lang="en-US" altLang="ko-KR" dirty="0"/>
              <a:t>3</a:t>
            </a:r>
            <a:r>
              <a:rPr lang="ko-KR" altLang="en-US" dirty="0"/>
              <a:t>까지 차례로 수행할 수 있도록 운영합니다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코너는 다음과 같이 진행됩니다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en-US" altLang="ko-KR" b="1" dirty="0"/>
              <a:t>1. </a:t>
            </a:r>
            <a:r>
              <a:rPr lang="ko-KR" altLang="en-US" b="1" dirty="0"/>
              <a:t>청소년 환영 및 파운데이션 스퀘어 프로그램의 목적 설명</a:t>
            </a:r>
            <a:endParaRPr lang="en-US" altLang="ko-KR" b="1" dirty="0"/>
          </a:p>
          <a:p>
            <a:r>
              <a:rPr lang="ko-KR" altLang="en-US" dirty="0"/>
              <a:t>파운데이션 스퀘어에 오신 여러분을 환영합니다</a:t>
            </a:r>
            <a:r>
              <a:rPr lang="en-US" altLang="ko-KR" dirty="0"/>
              <a:t>! </a:t>
            </a:r>
            <a:r>
              <a:rPr lang="ko-KR" altLang="en-US" dirty="0"/>
              <a:t>이곳은 모세오경의 이야기를 알아가는 공간입니다</a:t>
            </a:r>
            <a:r>
              <a:rPr lang="en-US" altLang="ko-KR" dirty="0"/>
              <a:t>. </a:t>
            </a:r>
            <a:r>
              <a:rPr lang="ko-KR" altLang="en-US" dirty="0"/>
              <a:t>이 공간에서는 하나님의 약속을 찾고</a:t>
            </a:r>
            <a:r>
              <a:rPr lang="en-US" altLang="ko-KR" dirty="0"/>
              <a:t>, </a:t>
            </a:r>
            <a:r>
              <a:rPr lang="ko-KR" altLang="en-US" dirty="0"/>
              <a:t>홍해를 건너서</a:t>
            </a:r>
            <a:r>
              <a:rPr lang="en-US" altLang="ko-KR" dirty="0"/>
              <a:t>, </a:t>
            </a:r>
            <a:r>
              <a:rPr lang="ko-KR" altLang="en-US" dirty="0"/>
              <a:t>광야를 지나</a:t>
            </a:r>
            <a:r>
              <a:rPr lang="en-US" altLang="ko-KR" dirty="0"/>
              <a:t>, </a:t>
            </a:r>
            <a:r>
              <a:rPr lang="ko-KR" altLang="en-US" dirty="0"/>
              <a:t>가나안까지 들어와야 합니다</a:t>
            </a:r>
            <a:r>
              <a:rPr lang="en-US" altLang="ko-KR" dirty="0"/>
              <a:t>. </a:t>
            </a:r>
            <a:r>
              <a:rPr lang="ko-KR" altLang="en-US" dirty="0"/>
              <a:t>각 미션의 제한시간은 </a:t>
            </a:r>
            <a:r>
              <a:rPr lang="en-US" altLang="ko-KR" dirty="0"/>
              <a:t>5</a:t>
            </a:r>
            <a:r>
              <a:rPr lang="ko-KR" altLang="en-US" dirty="0"/>
              <a:t>분</a:t>
            </a:r>
            <a:r>
              <a:rPr lang="en-US" altLang="ko-KR" dirty="0"/>
              <a:t>, </a:t>
            </a:r>
            <a:r>
              <a:rPr lang="ko-KR" altLang="en-US" dirty="0"/>
              <a:t>시간 내에 세 가지 릴레이 미션을 완료하면 성공입니다</a:t>
            </a:r>
            <a:r>
              <a:rPr lang="en-US" altLang="ko-KR" dirty="0"/>
              <a:t>. </a:t>
            </a:r>
            <a:r>
              <a:rPr lang="ko-KR" altLang="en-US" dirty="0"/>
              <a:t>그럼 지금부터 파운데이션 스퀘어 시작합니다</a:t>
            </a:r>
            <a:r>
              <a:rPr lang="en-US" altLang="ko-KR" dirty="0"/>
              <a:t>!</a:t>
            </a:r>
          </a:p>
          <a:p>
            <a:endParaRPr lang="en-US" altLang="ko-KR" dirty="0"/>
          </a:p>
          <a:p>
            <a:r>
              <a:rPr lang="en-US" altLang="ko-KR" b="1" dirty="0"/>
              <a:t>2. </a:t>
            </a:r>
            <a:r>
              <a:rPr lang="ko-KR" altLang="en-US" b="1" dirty="0"/>
              <a:t>룰 설명</a:t>
            </a:r>
            <a:br>
              <a:rPr lang="en-US" altLang="ko-KR" b="1" dirty="0"/>
            </a:br>
            <a:r>
              <a:rPr lang="en-US" altLang="ko-KR" dirty="0"/>
              <a:t>1) </a:t>
            </a:r>
            <a:r>
              <a:rPr lang="ko-KR" altLang="en-US" dirty="0"/>
              <a:t>교사는 청소년들과 함께 ‘너는 복의 근원이 될 것이다’ 구호를 세 번 외친다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2) </a:t>
            </a:r>
            <a:r>
              <a:rPr lang="ko-KR" altLang="en-US" dirty="0"/>
              <a:t>청소년은 고깔 모자를 얼굴에 쓰고</a:t>
            </a:r>
            <a:r>
              <a:rPr lang="en-US" altLang="ko-KR" dirty="0"/>
              <a:t>, </a:t>
            </a:r>
            <a:r>
              <a:rPr lang="ko-KR" altLang="en-US" dirty="0"/>
              <a:t>흩어진 글자를 찾아서 구호에 맞게 순서대로 말씀을 조합</a:t>
            </a:r>
          </a:p>
          <a:p>
            <a:r>
              <a:rPr lang="ko-KR" altLang="en-US" dirty="0"/>
              <a:t>한다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1) </a:t>
            </a:r>
          </a:p>
          <a:p>
            <a:r>
              <a:rPr lang="en-US" altLang="ko-KR" dirty="0"/>
              <a:t>3) </a:t>
            </a:r>
            <a:r>
              <a:rPr lang="ko-KR" altLang="en-US" dirty="0"/>
              <a:t>조원 중 한 명이 의자에 앉아서 신문지를 발로 넘기고</a:t>
            </a:r>
            <a:r>
              <a:rPr lang="en-US" altLang="ko-KR" dirty="0"/>
              <a:t>, </a:t>
            </a:r>
            <a:r>
              <a:rPr lang="ko-KR" altLang="en-US" dirty="0"/>
              <a:t>나머지 조원들은 그 길을 시편 </a:t>
            </a:r>
            <a:r>
              <a:rPr lang="en-US" altLang="ko-KR" dirty="0"/>
              <a:t>119</a:t>
            </a:r>
            <a:r>
              <a:rPr lang="ko-KR" altLang="en-US" dirty="0"/>
              <a:t>편 </a:t>
            </a:r>
            <a:r>
              <a:rPr lang="en-US" altLang="ko-KR" dirty="0"/>
              <a:t>105</a:t>
            </a:r>
          </a:p>
          <a:p>
            <a:r>
              <a:rPr lang="ko-KR" altLang="en-US" dirty="0"/>
              <a:t>절을 </a:t>
            </a:r>
            <a:r>
              <a:rPr lang="ko-KR" altLang="en-US" dirty="0" err="1"/>
              <a:t>한목소리로</a:t>
            </a:r>
            <a:r>
              <a:rPr lang="ko-KR" altLang="en-US" dirty="0"/>
              <a:t> 읽으며 따라간다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2) </a:t>
            </a:r>
          </a:p>
          <a:p>
            <a:r>
              <a:rPr lang="en-US" altLang="ko-KR" dirty="0"/>
              <a:t>4) </a:t>
            </a:r>
            <a:r>
              <a:rPr lang="ko-KR" altLang="en-US" dirty="0"/>
              <a:t>모든 조원은 안대를 쓴 후</a:t>
            </a:r>
            <a:r>
              <a:rPr lang="en-US" altLang="ko-KR" dirty="0"/>
              <a:t>, </a:t>
            </a:r>
            <a:r>
              <a:rPr lang="ko-KR" altLang="en-US" dirty="0"/>
              <a:t>서로의 어깨를 잡고 일렬로 선다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5) </a:t>
            </a:r>
            <a:r>
              <a:rPr lang="ko-KR" altLang="en-US" dirty="0"/>
              <a:t>조원들은 조장의 목소리를 듣고 그려진 길을 따라서 결승점을 통과한다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3)</a:t>
            </a:r>
          </a:p>
          <a:p>
            <a:endParaRPr lang="en-US" altLang="ko-KR" b="0" dirty="0"/>
          </a:p>
          <a:p>
            <a:r>
              <a:rPr lang="en-US" altLang="ko-KR" b="1" dirty="0"/>
              <a:t>3. </a:t>
            </a:r>
            <a:r>
              <a:rPr lang="ko-KR" altLang="en-US" b="1" dirty="0"/>
              <a:t>코너 게임 진행하기</a:t>
            </a:r>
            <a:endParaRPr lang="en-US" altLang="ko-KR" b="1" dirty="0"/>
          </a:p>
          <a:p>
            <a:r>
              <a:rPr lang="ko-KR" altLang="en-US" dirty="0"/>
              <a:t>각 미션별로 제한시간</a:t>
            </a:r>
            <a:r>
              <a:rPr lang="en-US" altLang="ko-KR" dirty="0"/>
              <a:t>(5</a:t>
            </a:r>
            <a:r>
              <a:rPr lang="ko-KR" altLang="en-US" dirty="0"/>
              <a:t>분</a:t>
            </a:r>
            <a:r>
              <a:rPr lang="en-US" altLang="ko-KR" dirty="0"/>
              <a:t>)</a:t>
            </a:r>
            <a:r>
              <a:rPr lang="ko-KR" altLang="en-US" dirty="0"/>
              <a:t>을 측정하고</a:t>
            </a:r>
            <a:r>
              <a:rPr lang="en-US" altLang="ko-KR" dirty="0"/>
              <a:t>, </a:t>
            </a:r>
            <a:r>
              <a:rPr lang="ko-KR" altLang="en-US" dirty="0"/>
              <a:t>각 미션에 필요한 자료를 제공합니다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en-US" altLang="ko-KR" b="1" dirty="0"/>
              <a:t>4. </a:t>
            </a:r>
            <a:r>
              <a:rPr lang="ko-KR" altLang="en-US" b="1" dirty="0"/>
              <a:t>마무리하며 도장 찍고 다음 코너로 안내</a:t>
            </a:r>
            <a:endParaRPr lang="en-US" altLang="ko-KR" b="1" dirty="0"/>
          </a:p>
          <a:p>
            <a:r>
              <a:rPr lang="ko-KR" altLang="en-US" dirty="0"/>
              <a:t>미션을 잘 수행한 여러분을 칭찬합니다</a:t>
            </a:r>
            <a:r>
              <a:rPr lang="en-US" altLang="ko-KR" dirty="0"/>
              <a:t>! </a:t>
            </a:r>
            <a:r>
              <a:rPr lang="ko-KR" altLang="en-US" dirty="0"/>
              <a:t>우리는 하나님의 말씀을 부르짖고</a:t>
            </a:r>
            <a:r>
              <a:rPr lang="en-US" altLang="ko-KR" dirty="0"/>
              <a:t>, </a:t>
            </a:r>
            <a:r>
              <a:rPr lang="ko-KR" altLang="en-US" dirty="0"/>
              <a:t>하나님을 의지하며 길을 따라 홍해를 건넜고</a:t>
            </a:r>
            <a:r>
              <a:rPr lang="en-US" altLang="ko-KR" dirty="0"/>
              <a:t>, </a:t>
            </a:r>
            <a:r>
              <a:rPr lang="ko-KR" altLang="en-US" dirty="0"/>
              <a:t>인도자의 소리를 따라 광야를 지나 마침내 약속의 땅 가나안에 들어왔습니다</a:t>
            </a:r>
            <a:r>
              <a:rPr lang="en-US" altLang="ko-KR" dirty="0"/>
              <a:t>. </a:t>
            </a:r>
            <a:r>
              <a:rPr lang="ko-KR" altLang="en-US" dirty="0"/>
              <a:t>파운데이션 스퀘어는 하나님이 우리에게 복을 주시고</a:t>
            </a:r>
            <a:r>
              <a:rPr lang="en-US" altLang="ko-KR" dirty="0"/>
              <a:t>, </a:t>
            </a:r>
            <a:r>
              <a:rPr lang="ko-KR" altLang="en-US" dirty="0"/>
              <a:t>우리가 걸어가는 길의 빛이 되시며</a:t>
            </a:r>
            <a:r>
              <a:rPr lang="en-US" altLang="ko-KR" dirty="0"/>
              <a:t>, </a:t>
            </a:r>
            <a:r>
              <a:rPr lang="ko-KR" altLang="en-US" dirty="0"/>
              <a:t>우리의 주님이 </a:t>
            </a:r>
            <a:r>
              <a:rPr lang="ko-KR" altLang="en-US" dirty="0" err="1"/>
              <a:t>되어주심을</a:t>
            </a:r>
            <a:r>
              <a:rPr lang="ko-KR" altLang="en-US" dirty="0"/>
              <a:t> 보여 줍니다</a:t>
            </a:r>
            <a:r>
              <a:rPr lang="en-US" altLang="ko-KR" dirty="0"/>
              <a:t>. </a:t>
            </a:r>
            <a:r>
              <a:rPr lang="ko-KR" altLang="en-US" dirty="0"/>
              <a:t>우리는 이 사실을 기억하며</a:t>
            </a:r>
            <a:r>
              <a:rPr lang="en-US" altLang="ko-KR" dirty="0"/>
              <a:t>, </a:t>
            </a:r>
            <a:r>
              <a:rPr lang="ko-KR" altLang="en-US" dirty="0"/>
              <a:t>말씀으로 자기 백성을 이끄시고 끝까지 선한 길로 인도하시는 하나님을 의지하며 살아가는 청소년이 되기를 소망합니다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✦ 활용 </a:t>
            </a:r>
            <a:r>
              <a:rPr lang="en-US" altLang="ko-KR" dirty="0"/>
              <a:t>PLUS</a:t>
            </a:r>
          </a:p>
          <a:p>
            <a:r>
              <a:rPr lang="en-US" altLang="ko-KR" dirty="0"/>
              <a:t>1. </a:t>
            </a:r>
            <a:r>
              <a:rPr lang="ko-KR" altLang="en-US" dirty="0"/>
              <a:t>미션별 구역이 명확하게 구분되도록 공간을 배치한다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2. </a:t>
            </a:r>
            <a:r>
              <a:rPr lang="ko-KR" altLang="en-US" dirty="0"/>
              <a:t>청소년이 부딪히거나 다칠 수 있는 물건을 사전에 한 곳에 정리한다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889203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94937-4393-4A5F-5672-D32EF93BC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CA57B647-0923-1229-C6F7-ABAF628DE5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247ADBD8-5FF5-574F-7270-9D644833F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파운데이션 스퀘어는 모세오경의 내용 중 아브라함이 하나님 약속의 말씀을 의지하여 떠나는 것</a:t>
            </a:r>
            <a:r>
              <a:rPr lang="en-US" altLang="ko-KR" dirty="0"/>
              <a:t>, </a:t>
            </a:r>
            <a:r>
              <a:rPr lang="ko-KR" altLang="en-US" dirty="0"/>
              <a:t>모세와 이스라엘 백성들이 하나님을 의지해 홍해를 돌파하는 것</a:t>
            </a:r>
            <a:r>
              <a:rPr lang="en-US" altLang="ko-KR" dirty="0"/>
              <a:t>, </a:t>
            </a:r>
            <a:r>
              <a:rPr lang="ko-KR" altLang="en-US" dirty="0"/>
              <a:t>하나님이 인도하시는 이스라엘의 지도자를 따라 광야를 걸어간 것을 다룹니다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러닝타임은 약 </a:t>
            </a:r>
            <a:r>
              <a:rPr lang="en-US" altLang="ko-KR" dirty="0"/>
              <a:t>25</a:t>
            </a:r>
            <a:r>
              <a:rPr lang="ko-KR" altLang="en-US" dirty="0"/>
              <a:t>분정도입니다</a:t>
            </a:r>
            <a:r>
              <a:rPr lang="en-US" altLang="ko-KR" dirty="0"/>
              <a:t>. </a:t>
            </a:r>
            <a:r>
              <a:rPr lang="ko-KR" altLang="en-US" dirty="0"/>
              <a:t>파운데이션 스퀘어부터 마지막 코너까지는 모든 청소년이 소그룹으로 진행될 수 있도록 구성하였습니다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따라서 조장의 역할이 중요하고</a:t>
            </a:r>
            <a:r>
              <a:rPr lang="en-US" altLang="ko-KR" dirty="0"/>
              <a:t>, </a:t>
            </a:r>
            <a:r>
              <a:rPr lang="ko-KR" altLang="en-US" dirty="0"/>
              <a:t>역할을 잘 수행할 수 있도록 코너별 선생님들의 역할 또한 중요합니다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파운데이션스퀘어는 정적인 미션과 동적인 미션을 조합해 총 세 가지 미션으로 구성하였습니다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담당교사는 코너에 들어온 조가 미션</a:t>
            </a:r>
            <a:r>
              <a:rPr lang="en-US" altLang="ko-KR" dirty="0"/>
              <a:t>1</a:t>
            </a:r>
            <a:r>
              <a:rPr lang="ko-KR" altLang="en-US" dirty="0"/>
              <a:t>부터 미션</a:t>
            </a:r>
            <a:r>
              <a:rPr lang="en-US" altLang="ko-KR" dirty="0"/>
              <a:t>3</a:t>
            </a:r>
            <a:r>
              <a:rPr lang="ko-KR" altLang="en-US" dirty="0"/>
              <a:t>까지 차례로 수행할 수 있도록 운영합니다</a:t>
            </a:r>
            <a:r>
              <a:rPr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코너는 다음과 같이 진행됩니다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en-US" altLang="ko-KR" b="1" dirty="0"/>
              <a:t>1. </a:t>
            </a:r>
            <a:r>
              <a:rPr lang="ko-KR" altLang="en-US" b="1" dirty="0"/>
              <a:t>청소년 환영 및 파운데이션 스퀘어 프로그램의 목적 설명</a:t>
            </a:r>
            <a:endParaRPr lang="en-US" altLang="ko-KR" b="1" dirty="0"/>
          </a:p>
          <a:p>
            <a:r>
              <a:rPr lang="ko-KR" altLang="en-US" dirty="0"/>
              <a:t>파운데이션 스퀘어에 오신 여러분을 환영합니다</a:t>
            </a:r>
            <a:r>
              <a:rPr lang="en-US" altLang="ko-KR" dirty="0"/>
              <a:t>! </a:t>
            </a:r>
            <a:r>
              <a:rPr lang="ko-KR" altLang="en-US" dirty="0"/>
              <a:t>이곳은 모세오경의 이야기를 알아가는 공간입니다</a:t>
            </a:r>
            <a:r>
              <a:rPr lang="en-US" altLang="ko-KR" dirty="0"/>
              <a:t>. </a:t>
            </a:r>
            <a:r>
              <a:rPr lang="ko-KR" altLang="en-US" dirty="0"/>
              <a:t>이 공간에서는 하나님의 약속을 찾고</a:t>
            </a:r>
            <a:r>
              <a:rPr lang="en-US" altLang="ko-KR" dirty="0"/>
              <a:t>, </a:t>
            </a:r>
            <a:r>
              <a:rPr lang="ko-KR" altLang="en-US" dirty="0"/>
              <a:t>홍해를 건너서</a:t>
            </a:r>
            <a:r>
              <a:rPr lang="en-US" altLang="ko-KR" dirty="0"/>
              <a:t>, </a:t>
            </a:r>
            <a:r>
              <a:rPr lang="ko-KR" altLang="en-US" dirty="0"/>
              <a:t>광야를 지나</a:t>
            </a:r>
            <a:r>
              <a:rPr lang="en-US" altLang="ko-KR" dirty="0"/>
              <a:t>, </a:t>
            </a:r>
            <a:r>
              <a:rPr lang="ko-KR" altLang="en-US" dirty="0"/>
              <a:t>가나안까지 들어와야 합니다</a:t>
            </a:r>
            <a:r>
              <a:rPr lang="en-US" altLang="ko-KR" dirty="0"/>
              <a:t>. </a:t>
            </a:r>
            <a:r>
              <a:rPr lang="ko-KR" altLang="en-US" dirty="0"/>
              <a:t>각 미션의 제한시간은 </a:t>
            </a:r>
            <a:r>
              <a:rPr lang="en-US" altLang="ko-KR" dirty="0"/>
              <a:t>5</a:t>
            </a:r>
            <a:r>
              <a:rPr lang="ko-KR" altLang="en-US" dirty="0"/>
              <a:t>분</a:t>
            </a:r>
            <a:r>
              <a:rPr lang="en-US" altLang="ko-KR" dirty="0"/>
              <a:t>, </a:t>
            </a:r>
            <a:r>
              <a:rPr lang="ko-KR" altLang="en-US" dirty="0"/>
              <a:t>시간 내에 세 가지 릴레이 미션을 완료하면 성공입니다</a:t>
            </a:r>
            <a:r>
              <a:rPr lang="en-US" altLang="ko-KR" dirty="0"/>
              <a:t>. </a:t>
            </a:r>
            <a:r>
              <a:rPr lang="ko-KR" altLang="en-US" dirty="0"/>
              <a:t>그럼 지금부터 파운데이션 스퀘어 시작합니다</a:t>
            </a:r>
            <a:r>
              <a:rPr lang="en-US" altLang="ko-KR" dirty="0"/>
              <a:t>!</a:t>
            </a:r>
          </a:p>
          <a:p>
            <a:endParaRPr lang="en-US" altLang="ko-KR" dirty="0"/>
          </a:p>
          <a:p>
            <a:r>
              <a:rPr lang="en-US" altLang="ko-KR" b="1" dirty="0"/>
              <a:t>2. </a:t>
            </a:r>
            <a:r>
              <a:rPr lang="ko-KR" altLang="en-US" b="1" dirty="0"/>
              <a:t>룰 설명</a:t>
            </a:r>
            <a:br>
              <a:rPr lang="en-US" altLang="ko-KR" b="1" dirty="0"/>
            </a:br>
            <a:r>
              <a:rPr lang="en-US" altLang="ko-KR" dirty="0"/>
              <a:t>1) </a:t>
            </a:r>
            <a:r>
              <a:rPr lang="ko-KR" altLang="en-US" dirty="0"/>
              <a:t>교사는 청소년들과 함께 ‘너는 복의 근원이 될 것이다’ 구호를 세 번 외친다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2) </a:t>
            </a:r>
            <a:r>
              <a:rPr lang="ko-KR" altLang="en-US" dirty="0"/>
              <a:t>청소년은 고깔 모자를 얼굴에 쓰고</a:t>
            </a:r>
            <a:r>
              <a:rPr lang="en-US" altLang="ko-KR" dirty="0"/>
              <a:t>, </a:t>
            </a:r>
            <a:r>
              <a:rPr lang="ko-KR" altLang="en-US" dirty="0"/>
              <a:t>흩어진 글자를 찾아서 구호에 맞게 순서대로 말씀을 조합</a:t>
            </a:r>
          </a:p>
          <a:p>
            <a:r>
              <a:rPr lang="ko-KR" altLang="en-US" dirty="0"/>
              <a:t>한다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1) </a:t>
            </a:r>
          </a:p>
          <a:p>
            <a:r>
              <a:rPr lang="en-US" altLang="ko-KR" dirty="0"/>
              <a:t>3) </a:t>
            </a:r>
            <a:r>
              <a:rPr lang="ko-KR" altLang="en-US" dirty="0"/>
              <a:t>조원 중 한 명이 의자에 앉아서 신문지를 발로 넘기고</a:t>
            </a:r>
            <a:r>
              <a:rPr lang="en-US" altLang="ko-KR" dirty="0"/>
              <a:t>, </a:t>
            </a:r>
            <a:r>
              <a:rPr lang="ko-KR" altLang="en-US" dirty="0"/>
              <a:t>나머지 조원들은 그 길을 시편 </a:t>
            </a:r>
            <a:r>
              <a:rPr lang="en-US" altLang="ko-KR" dirty="0"/>
              <a:t>119</a:t>
            </a:r>
            <a:r>
              <a:rPr lang="ko-KR" altLang="en-US" dirty="0"/>
              <a:t>편 </a:t>
            </a:r>
            <a:r>
              <a:rPr lang="en-US" altLang="ko-KR" dirty="0"/>
              <a:t>105</a:t>
            </a:r>
          </a:p>
          <a:p>
            <a:r>
              <a:rPr lang="ko-KR" altLang="en-US" dirty="0"/>
              <a:t>절을 </a:t>
            </a:r>
            <a:r>
              <a:rPr lang="ko-KR" altLang="en-US" dirty="0" err="1"/>
              <a:t>한목소리로</a:t>
            </a:r>
            <a:r>
              <a:rPr lang="ko-KR" altLang="en-US" dirty="0"/>
              <a:t> 읽으며 따라간다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2) </a:t>
            </a:r>
          </a:p>
          <a:p>
            <a:r>
              <a:rPr lang="en-US" altLang="ko-KR" dirty="0"/>
              <a:t>4) </a:t>
            </a:r>
            <a:r>
              <a:rPr lang="ko-KR" altLang="en-US" dirty="0"/>
              <a:t>모든 조원은 안대를 쓴 후</a:t>
            </a:r>
            <a:r>
              <a:rPr lang="en-US" altLang="ko-KR" dirty="0"/>
              <a:t>, </a:t>
            </a:r>
            <a:r>
              <a:rPr lang="ko-KR" altLang="en-US" dirty="0"/>
              <a:t>서로의 어깨를 잡고 일렬로 선다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5) </a:t>
            </a:r>
            <a:r>
              <a:rPr lang="ko-KR" altLang="en-US" dirty="0"/>
              <a:t>조원들은 조장의 목소리를 듣고 그려진 길을 따라서 결승점을 통과한다</a:t>
            </a:r>
            <a:r>
              <a:rPr lang="en-US" altLang="ko-KR" dirty="0"/>
              <a:t>. (</a:t>
            </a:r>
            <a:r>
              <a:rPr lang="ko-KR" altLang="en-US" dirty="0"/>
              <a:t>미션 </a:t>
            </a:r>
            <a:r>
              <a:rPr lang="en-US" altLang="ko-KR" dirty="0"/>
              <a:t>3)</a:t>
            </a:r>
          </a:p>
          <a:p>
            <a:endParaRPr lang="en-US" altLang="ko-KR" b="0" dirty="0"/>
          </a:p>
          <a:p>
            <a:r>
              <a:rPr lang="en-US" altLang="ko-KR" b="1" dirty="0"/>
              <a:t>3. </a:t>
            </a:r>
            <a:r>
              <a:rPr lang="ko-KR" altLang="en-US" b="1" dirty="0"/>
              <a:t>코너 게임 진행하기</a:t>
            </a:r>
            <a:endParaRPr lang="en-US" altLang="ko-KR" b="1" dirty="0"/>
          </a:p>
          <a:p>
            <a:r>
              <a:rPr lang="ko-KR" altLang="en-US" dirty="0"/>
              <a:t>각 미션별로 제한시간</a:t>
            </a:r>
            <a:r>
              <a:rPr lang="en-US" altLang="ko-KR" dirty="0"/>
              <a:t>(5</a:t>
            </a:r>
            <a:r>
              <a:rPr lang="ko-KR" altLang="en-US" dirty="0"/>
              <a:t>분</a:t>
            </a:r>
            <a:r>
              <a:rPr lang="en-US" altLang="ko-KR" dirty="0"/>
              <a:t>)</a:t>
            </a:r>
            <a:r>
              <a:rPr lang="ko-KR" altLang="en-US" dirty="0"/>
              <a:t>을 측정하고</a:t>
            </a:r>
            <a:r>
              <a:rPr lang="en-US" altLang="ko-KR" dirty="0"/>
              <a:t>, </a:t>
            </a:r>
            <a:r>
              <a:rPr lang="ko-KR" altLang="en-US" dirty="0"/>
              <a:t>각 미션에 필요한 자료를 제공합니다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en-US" altLang="ko-KR" b="1" dirty="0"/>
              <a:t>4. </a:t>
            </a:r>
            <a:r>
              <a:rPr lang="ko-KR" altLang="en-US" b="1" dirty="0"/>
              <a:t>마무리하며 도장 찍고 다음 코너로 안내</a:t>
            </a:r>
            <a:endParaRPr lang="en-US" altLang="ko-KR" b="1" dirty="0"/>
          </a:p>
          <a:p>
            <a:r>
              <a:rPr lang="ko-KR" altLang="en-US" dirty="0"/>
              <a:t>미션을 잘 수행한 여러분을 칭찬합니다</a:t>
            </a:r>
            <a:r>
              <a:rPr lang="en-US" altLang="ko-KR" dirty="0"/>
              <a:t>! </a:t>
            </a:r>
            <a:r>
              <a:rPr lang="ko-KR" altLang="en-US" dirty="0"/>
              <a:t>우리는 하나님의 말씀을 부르짖고</a:t>
            </a:r>
            <a:r>
              <a:rPr lang="en-US" altLang="ko-KR" dirty="0"/>
              <a:t>, </a:t>
            </a:r>
            <a:r>
              <a:rPr lang="ko-KR" altLang="en-US" dirty="0"/>
              <a:t>하나님을 의지하며 길을 따라 홍해를 건넜고</a:t>
            </a:r>
            <a:r>
              <a:rPr lang="en-US" altLang="ko-KR" dirty="0"/>
              <a:t>, </a:t>
            </a:r>
            <a:r>
              <a:rPr lang="ko-KR" altLang="en-US" dirty="0"/>
              <a:t>인도자의 소리를 따라 광야를 지나 마침내 약속의 땅 가나안에 들어왔습니다</a:t>
            </a:r>
            <a:r>
              <a:rPr lang="en-US" altLang="ko-KR" dirty="0"/>
              <a:t>. </a:t>
            </a:r>
            <a:r>
              <a:rPr lang="ko-KR" altLang="en-US" dirty="0"/>
              <a:t>파운데이션 스퀘어는 하나님이 우리에게 복을 주시고</a:t>
            </a:r>
            <a:r>
              <a:rPr lang="en-US" altLang="ko-KR" dirty="0"/>
              <a:t>, </a:t>
            </a:r>
            <a:r>
              <a:rPr lang="ko-KR" altLang="en-US" dirty="0"/>
              <a:t>우리가 걸어가는 길의 빛이 되시며</a:t>
            </a:r>
            <a:r>
              <a:rPr lang="en-US" altLang="ko-KR" dirty="0"/>
              <a:t>, </a:t>
            </a:r>
            <a:r>
              <a:rPr lang="ko-KR" altLang="en-US" dirty="0"/>
              <a:t>우리의 주님이 </a:t>
            </a:r>
            <a:r>
              <a:rPr lang="ko-KR" altLang="en-US" dirty="0" err="1"/>
              <a:t>되어주심을</a:t>
            </a:r>
            <a:r>
              <a:rPr lang="ko-KR" altLang="en-US" dirty="0"/>
              <a:t> 보여 줍니다</a:t>
            </a:r>
            <a:r>
              <a:rPr lang="en-US" altLang="ko-KR" dirty="0"/>
              <a:t>. </a:t>
            </a:r>
            <a:r>
              <a:rPr lang="ko-KR" altLang="en-US" dirty="0"/>
              <a:t>우리는 이 사실을 기억하며</a:t>
            </a:r>
            <a:r>
              <a:rPr lang="en-US" altLang="ko-KR" dirty="0"/>
              <a:t>, </a:t>
            </a:r>
            <a:r>
              <a:rPr lang="ko-KR" altLang="en-US" dirty="0"/>
              <a:t>말씀으로 자기 백성을 이끄시고 끝까지 선한 길로 인도하시는 하나님을 의지하며 살아가는 청소년이 되기를 소망합니다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✦ 활용 </a:t>
            </a:r>
            <a:r>
              <a:rPr lang="en-US" altLang="ko-KR" dirty="0"/>
              <a:t>PLUS</a:t>
            </a:r>
          </a:p>
          <a:p>
            <a:r>
              <a:rPr lang="en-US" altLang="ko-KR" dirty="0"/>
              <a:t>1. </a:t>
            </a:r>
            <a:r>
              <a:rPr lang="ko-KR" altLang="en-US" dirty="0"/>
              <a:t>미션별 구역이 명확하게 구분되도록 공간을 배치한다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2. </a:t>
            </a:r>
            <a:r>
              <a:rPr lang="ko-KR" altLang="en-US" dirty="0"/>
              <a:t>청소년이 부딪히거나 다칠 수 있는 물건을 사전에 한 곳에 정리한다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9E211904-FEA5-8EC1-68B6-FCA41141F8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81420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6EB83-7B6C-6E43-3B85-386BF7ADA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E567EFC-25B0-130E-1967-5C3ECEE5F9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5B4508C-8C0D-4042-A19F-D718642CCB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459B9A5-3442-6A6B-C9A4-009C1B0C4A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192085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ABF43-3712-723A-D93B-1A086CA46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D902144-4FF2-5B1B-E0FA-206DA85E4E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0D0C474-4334-473C-2BA1-9A58D74FF9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351795A-C6B3-A820-A522-A6190FED0A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570270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08693-89BD-6198-B1F0-45C258311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12A4223-7C08-505E-AAF0-F7BC758420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1944E5F-7E78-BA11-7B26-7477D42EA5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36EAB3A-3DE9-4BD4-F0E3-9EC6BAA958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257338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7036025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79FE26-CD19-17F6-B1F8-BD3B140A3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0FD620D9-9E20-E9C2-4459-AFE17D27F6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E004E08-F5FC-D3FA-7F1E-57CF4E7E4F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9F62D31-BE9C-65B9-DFFA-DCA6595126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3784818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0917A-B5DC-312B-29FA-C58E92019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771DE05B-CD8B-EE71-BCC3-BCACB5C56F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50B01EB5-B152-BEAB-ACE4-6284CF5CA9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A709C1D-DBCF-8868-B552-F28803392A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704908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802130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50543-E499-3DB7-EC67-91CB5EC40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D95C7E6-F408-7CFA-5510-104C7D482A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0ECEC68-325D-73E9-1D66-DDD3DF0099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4844401-0FCD-F58E-8427-13D35A22F2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8075194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19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317708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A8C071-65B9-1C84-8201-E68784C51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8CA6349-EC3E-BD2F-40B2-8B8949EE7F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6F599942-67CD-A07A-E3F1-B38371F39A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0FFFF42-7172-B2BA-FB54-A1E747C5B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20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145088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98447-46E1-A8ED-67E8-6E6F8307A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8067D847-D875-A4C4-F123-E5FCB604C1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BB5B6E2-D3A6-E489-849F-725D9EAE69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137F68B-DCED-2F39-3A83-B820B02F5E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21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670105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BCD45-0805-6882-3358-B57E69EC6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55D39D1-6B74-B626-E7A3-963E4B9AEA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CE3CBA9-BC79-AA3D-9A99-BD1485AAEC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4BA7FC51-1C97-0CFB-C20D-0928B6D085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31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444614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B78BD-A98F-494A-19F6-9F2234847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13182AD-61D9-CB9C-F0CD-504A1CE6EF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D01A1DA-8D3A-0FCF-F948-46BA68E329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✦ 목표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 청소년은 구약 성경의 다양한 인물을 살펴보며</a:t>
            </a:r>
            <a:r>
              <a:rPr lang="en-US" altLang="ko-KR" dirty="0"/>
              <a:t>, </a:t>
            </a:r>
            <a:r>
              <a:rPr lang="ko-KR" altLang="en-US" dirty="0"/>
              <a:t>각 인물의 특징과 이야기를 비교하고 나눌 수 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/>
              <a:t>준비물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제공 자료 </a:t>
            </a:r>
            <a:r>
              <a:rPr lang="en-US" altLang="ko-KR" dirty="0"/>
              <a:t>- </a:t>
            </a:r>
            <a:r>
              <a:rPr lang="ko-KR" altLang="en-US" dirty="0"/>
              <a:t>구약 성경 인물 월드컵</a:t>
            </a:r>
            <a:r>
              <a:rPr lang="en-US" altLang="ko-KR" dirty="0"/>
              <a:t>(</a:t>
            </a:r>
            <a:r>
              <a:rPr lang="ko-KR" altLang="en-US" dirty="0" err="1"/>
              <a:t>인물별</a:t>
            </a:r>
            <a:r>
              <a:rPr lang="ko-KR" altLang="en-US" dirty="0"/>
              <a:t> 이미지</a:t>
            </a:r>
            <a:r>
              <a:rPr lang="en-US" altLang="ko-KR" dirty="0"/>
              <a:t>)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기타 자료 </a:t>
            </a:r>
            <a:r>
              <a:rPr lang="en-US" altLang="ko-KR" dirty="0"/>
              <a:t>- </a:t>
            </a:r>
            <a:r>
              <a:rPr lang="ko-KR" altLang="en-US" dirty="0"/>
              <a:t>컴퓨터</a:t>
            </a:r>
            <a:r>
              <a:rPr lang="en-US" altLang="ko-KR" dirty="0"/>
              <a:t>, </a:t>
            </a:r>
            <a:r>
              <a:rPr lang="ko-KR" altLang="en-US" dirty="0"/>
              <a:t>신나는 찬양 음원</a:t>
            </a:r>
            <a:r>
              <a:rPr lang="en-US" altLang="ko-KR" dirty="0"/>
              <a:t>, </a:t>
            </a:r>
            <a:r>
              <a:rPr lang="ko-KR" altLang="en-US" dirty="0" err="1"/>
              <a:t>마스킹</a:t>
            </a:r>
            <a:r>
              <a:rPr lang="ko-KR" altLang="en-US" dirty="0"/>
              <a:t> 테이프</a:t>
            </a:r>
            <a:r>
              <a:rPr lang="en-US" altLang="ko-KR" dirty="0"/>
              <a:t>, </a:t>
            </a:r>
            <a:r>
              <a:rPr lang="ko-KR" altLang="en-US" dirty="0"/>
              <a:t>줄</a:t>
            </a:r>
            <a:r>
              <a:rPr lang="en-US" altLang="ko-KR" dirty="0"/>
              <a:t>(10m)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 err="1"/>
              <a:t>준비및점검체크표</a:t>
            </a:r>
            <a:endParaRPr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 * 자료 및 진행 준비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⇁ </a:t>
            </a:r>
            <a:r>
              <a:rPr lang="ko-KR" altLang="en-US" dirty="0"/>
              <a:t>교사는 캠프 공간에 중앙에 ‘</a:t>
            </a:r>
            <a:r>
              <a:rPr lang="ko-KR" altLang="en-US" dirty="0" err="1"/>
              <a:t>마스킹</a:t>
            </a:r>
            <a:r>
              <a:rPr lang="ko-KR" altLang="en-US" dirty="0"/>
              <a:t> </a:t>
            </a:r>
            <a:r>
              <a:rPr lang="ko-KR" altLang="en-US" dirty="0" err="1"/>
              <a:t>테이프’를</a:t>
            </a:r>
            <a:r>
              <a:rPr lang="ko-KR" altLang="en-US" dirty="0"/>
              <a:t> 붙여</a:t>
            </a:r>
            <a:r>
              <a:rPr lang="en-US" altLang="ko-KR" dirty="0"/>
              <a:t>, </a:t>
            </a:r>
            <a:r>
              <a:rPr lang="ko-KR" altLang="en-US" dirty="0"/>
              <a:t>두 구역으로 나눈다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⇁ </a:t>
            </a:r>
            <a:r>
              <a:rPr lang="ko-KR" altLang="en-US" dirty="0"/>
              <a:t>교사는 두 구역을 구분할 수 있도록 긴 ‘</a:t>
            </a:r>
            <a:r>
              <a:rPr lang="ko-KR" altLang="en-US" dirty="0" err="1"/>
              <a:t>줄’을</a:t>
            </a:r>
            <a:r>
              <a:rPr lang="ko-KR" altLang="en-US" dirty="0"/>
              <a:t> 중앙에 설치한다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3. ⇁ </a:t>
            </a:r>
            <a:r>
              <a:rPr lang="ko-KR" altLang="en-US" dirty="0"/>
              <a:t>교사는 멀티미디어 자료에 있는 ‘구약 성경 인물 월드컵 </a:t>
            </a:r>
            <a:r>
              <a:rPr lang="en-US" altLang="ko-KR" dirty="0"/>
              <a:t>QR’</a:t>
            </a:r>
            <a:r>
              <a:rPr lang="ko-KR" altLang="en-US" dirty="0"/>
              <a:t>과 ‘신나는 찬양 </a:t>
            </a:r>
            <a:r>
              <a:rPr lang="ko-KR" altLang="en-US" dirty="0" err="1"/>
              <a:t>음원’을</a:t>
            </a:r>
            <a:r>
              <a:rPr lang="ko-KR" altLang="en-US" dirty="0"/>
              <a:t> ‘컴퓨터’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 err="1"/>
              <a:t>에</a:t>
            </a:r>
            <a:r>
              <a:rPr lang="ko-KR" altLang="en-US" dirty="0"/>
              <a:t> 미리 내려 받아 준비한다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✦ </a:t>
            </a:r>
            <a:r>
              <a:rPr lang="ko-KR" altLang="en-US" dirty="0" err="1"/>
              <a:t>진행순서및진행안</a:t>
            </a:r>
            <a:endParaRPr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</a:t>
            </a:r>
            <a:r>
              <a:rPr lang="ko-KR" altLang="en-US" dirty="0"/>
              <a:t>교사는 ‘신나는 </a:t>
            </a:r>
            <a:r>
              <a:rPr lang="ko-KR" altLang="en-US" dirty="0" err="1"/>
              <a:t>찬양’을</a:t>
            </a:r>
            <a:r>
              <a:rPr lang="ko-KR" altLang="en-US" dirty="0"/>
              <a:t> 틀며 청소년들을 맞이하고</a:t>
            </a:r>
            <a:r>
              <a:rPr lang="en-US" altLang="ko-KR" dirty="0"/>
              <a:t>, </a:t>
            </a:r>
            <a:r>
              <a:rPr lang="ko-KR" altLang="en-US" dirty="0"/>
              <a:t>활동 공간으로 안내한다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</a:t>
            </a:r>
            <a:r>
              <a:rPr lang="ko-KR" altLang="en-US" dirty="0"/>
              <a:t>교사는 구약 성경 인물 월드컵의 목적과 진행 방법을 간단히 설명한다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3. </a:t>
            </a:r>
            <a:r>
              <a:rPr lang="ko-KR" altLang="en-US" dirty="0"/>
              <a:t>청소년은 화면에 제시된 두 인물 중</a:t>
            </a:r>
            <a:r>
              <a:rPr lang="en-US" altLang="ko-KR" dirty="0"/>
              <a:t>, </a:t>
            </a:r>
            <a:r>
              <a:rPr lang="ko-KR" altLang="en-US" dirty="0"/>
              <a:t>더 마음이 가는 인물을 선택해 해당 위치로 이동한다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4. </a:t>
            </a:r>
            <a:r>
              <a:rPr lang="ko-KR" altLang="en-US" dirty="0"/>
              <a:t>교사는 각 선택 그룹에서 </a:t>
            </a:r>
            <a:r>
              <a:rPr lang="en-US" altLang="ko-KR" dirty="0"/>
              <a:t>1~2</a:t>
            </a:r>
            <a:r>
              <a:rPr lang="ko-KR" altLang="en-US" dirty="0"/>
              <a:t>명의 청소년을 선정해</a:t>
            </a:r>
            <a:r>
              <a:rPr lang="en-US" altLang="ko-KR" dirty="0"/>
              <a:t>, </a:t>
            </a:r>
            <a:r>
              <a:rPr lang="ko-KR" altLang="en-US" dirty="0"/>
              <a:t>인물을 선택한 이유를 간단히 나누도록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5. </a:t>
            </a:r>
            <a:r>
              <a:rPr lang="ko-KR" altLang="en-US" dirty="0"/>
              <a:t>교사는 각 대결이 끝날 때마다 해당 인물의 특징과 성경 이야기를 간단히 소개한다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6. </a:t>
            </a:r>
            <a:r>
              <a:rPr lang="ko-KR" altLang="en-US" dirty="0"/>
              <a:t>같은 방식으로 활동을 반복하며</a:t>
            </a:r>
            <a:r>
              <a:rPr lang="en-US" altLang="ko-KR" dirty="0"/>
              <a:t>, </a:t>
            </a:r>
            <a:r>
              <a:rPr lang="ko-KR" altLang="en-US" dirty="0"/>
              <a:t>최종 우승 인물을 선정하고 활동을 마무리한다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/>
              <a:t>활용 </a:t>
            </a:r>
            <a:r>
              <a:rPr lang="en-US" altLang="ko-KR" dirty="0"/>
              <a:t>PLUS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</a:t>
            </a:r>
            <a:r>
              <a:rPr lang="ko-KR" altLang="en-US" dirty="0"/>
              <a:t>개인별 진행 대신</a:t>
            </a:r>
            <a:r>
              <a:rPr lang="en-US" altLang="ko-KR" dirty="0"/>
              <a:t>, </a:t>
            </a:r>
            <a:r>
              <a:rPr lang="ko-KR" altLang="en-US" dirty="0"/>
              <a:t>조별로 인물을 선택하고 이유를 나누는 방식으로도 운영할 수 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</a:t>
            </a:r>
            <a:r>
              <a:rPr lang="ko-KR" altLang="en-US" dirty="0"/>
              <a:t>교회 규모와 청소년 수에 따라 </a:t>
            </a:r>
            <a:r>
              <a:rPr lang="en-US" altLang="ko-KR" dirty="0"/>
              <a:t>8</a:t>
            </a:r>
            <a:r>
              <a:rPr lang="ko-KR" altLang="en-US" dirty="0"/>
              <a:t>강 또는 </a:t>
            </a:r>
            <a:r>
              <a:rPr lang="en-US" altLang="ko-KR" dirty="0"/>
              <a:t>4</a:t>
            </a:r>
            <a:r>
              <a:rPr lang="ko-KR" altLang="en-US" dirty="0"/>
              <a:t>강으로 조정하여 운영할 수 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8F6AB21-E086-0ED9-E46B-AFC031FE3A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32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3351030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0DD7-9392-9890-D247-1C8BAEED8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6C35D873-FAF1-634A-751C-4595192EF1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E6170BBF-37AA-29FD-8DEF-200E83AFCE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5DB6A75-2672-4DED-3272-0DC020EDB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33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8448480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08851-34AF-4CF7-8358-E86F69D1B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8E10691-3AD3-9DCA-6718-F4CB012E5D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2AE4176-8141-BDA8-3448-6CF1D83822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✦ 목표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 청소년은 구약 성경의 다양한 인물을 살펴보며</a:t>
            </a:r>
            <a:r>
              <a:rPr lang="en-US" altLang="ko-KR" dirty="0"/>
              <a:t>, </a:t>
            </a:r>
            <a:r>
              <a:rPr lang="ko-KR" altLang="en-US" dirty="0"/>
              <a:t>각 인물의 특징과 이야기를 비교하고 나눌 수 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/>
              <a:t>준비물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제공 자료 </a:t>
            </a:r>
            <a:r>
              <a:rPr lang="en-US" altLang="ko-KR" dirty="0"/>
              <a:t>- </a:t>
            </a:r>
            <a:r>
              <a:rPr lang="ko-KR" altLang="en-US" dirty="0"/>
              <a:t>구약 성경 인물 월드컵</a:t>
            </a:r>
            <a:r>
              <a:rPr lang="en-US" altLang="ko-KR" dirty="0"/>
              <a:t>(</a:t>
            </a:r>
            <a:r>
              <a:rPr lang="ko-KR" altLang="en-US" dirty="0" err="1"/>
              <a:t>인물별</a:t>
            </a:r>
            <a:r>
              <a:rPr lang="ko-KR" altLang="en-US" dirty="0"/>
              <a:t> 이미지</a:t>
            </a:r>
            <a:r>
              <a:rPr lang="en-US" altLang="ko-KR" dirty="0"/>
              <a:t>)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기타 자료 </a:t>
            </a:r>
            <a:r>
              <a:rPr lang="en-US" altLang="ko-KR" dirty="0"/>
              <a:t>- </a:t>
            </a:r>
            <a:r>
              <a:rPr lang="ko-KR" altLang="en-US" dirty="0"/>
              <a:t>컴퓨터</a:t>
            </a:r>
            <a:r>
              <a:rPr lang="en-US" altLang="ko-KR" dirty="0"/>
              <a:t>, </a:t>
            </a:r>
            <a:r>
              <a:rPr lang="ko-KR" altLang="en-US" dirty="0"/>
              <a:t>신나는 찬양 음원</a:t>
            </a:r>
            <a:r>
              <a:rPr lang="en-US" altLang="ko-KR" dirty="0"/>
              <a:t>, </a:t>
            </a:r>
            <a:r>
              <a:rPr lang="ko-KR" altLang="en-US" dirty="0" err="1"/>
              <a:t>마스킹</a:t>
            </a:r>
            <a:r>
              <a:rPr lang="ko-KR" altLang="en-US" dirty="0"/>
              <a:t> 테이프</a:t>
            </a:r>
            <a:r>
              <a:rPr lang="en-US" altLang="ko-KR" dirty="0"/>
              <a:t>, </a:t>
            </a:r>
            <a:r>
              <a:rPr lang="ko-KR" altLang="en-US" dirty="0"/>
              <a:t>줄</a:t>
            </a:r>
            <a:r>
              <a:rPr lang="en-US" altLang="ko-KR" dirty="0"/>
              <a:t>(10m)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 err="1"/>
              <a:t>준비및점검체크표</a:t>
            </a:r>
            <a:endParaRPr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 * 자료 및 진행 준비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⇁ </a:t>
            </a:r>
            <a:r>
              <a:rPr lang="ko-KR" altLang="en-US" dirty="0"/>
              <a:t>교사는 캠프 공간에 중앙에 ‘</a:t>
            </a:r>
            <a:r>
              <a:rPr lang="ko-KR" altLang="en-US" dirty="0" err="1"/>
              <a:t>마스킹</a:t>
            </a:r>
            <a:r>
              <a:rPr lang="ko-KR" altLang="en-US" dirty="0"/>
              <a:t> </a:t>
            </a:r>
            <a:r>
              <a:rPr lang="ko-KR" altLang="en-US" dirty="0" err="1"/>
              <a:t>테이프’를</a:t>
            </a:r>
            <a:r>
              <a:rPr lang="ko-KR" altLang="en-US" dirty="0"/>
              <a:t> 붙여</a:t>
            </a:r>
            <a:r>
              <a:rPr lang="en-US" altLang="ko-KR" dirty="0"/>
              <a:t>, </a:t>
            </a:r>
            <a:r>
              <a:rPr lang="ko-KR" altLang="en-US" dirty="0"/>
              <a:t>두 구역으로 나눈다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⇁ </a:t>
            </a:r>
            <a:r>
              <a:rPr lang="ko-KR" altLang="en-US" dirty="0"/>
              <a:t>교사는 두 구역을 구분할 수 있도록 긴 ‘</a:t>
            </a:r>
            <a:r>
              <a:rPr lang="ko-KR" altLang="en-US" dirty="0" err="1"/>
              <a:t>줄’을</a:t>
            </a:r>
            <a:r>
              <a:rPr lang="ko-KR" altLang="en-US" dirty="0"/>
              <a:t> 중앙에 설치한다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3. ⇁ </a:t>
            </a:r>
            <a:r>
              <a:rPr lang="ko-KR" altLang="en-US" dirty="0"/>
              <a:t>교사는 멀티미디어 자료에 있는 ‘구약 성경 인물 월드컵 </a:t>
            </a:r>
            <a:r>
              <a:rPr lang="en-US" altLang="ko-KR" dirty="0"/>
              <a:t>QR’</a:t>
            </a:r>
            <a:r>
              <a:rPr lang="ko-KR" altLang="en-US" dirty="0"/>
              <a:t>과 ‘신나는 찬양 </a:t>
            </a:r>
            <a:r>
              <a:rPr lang="ko-KR" altLang="en-US" dirty="0" err="1"/>
              <a:t>음원’을</a:t>
            </a:r>
            <a:r>
              <a:rPr lang="ko-KR" altLang="en-US" dirty="0"/>
              <a:t> ‘컴퓨터’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 err="1"/>
              <a:t>에</a:t>
            </a:r>
            <a:r>
              <a:rPr lang="ko-KR" altLang="en-US" dirty="0"/>
              <a:t> 미리 내려 받아 준비한다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✦ </a:t>
            </a:r>
            <a:r>
              <a:rPr lang="ko-KR" altLang="en-US" dirty="0" err="1"/>
              <a:t>진행순서및진행안</a:t>
            </a:r>
            <a:endParaRPr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</a:t>
            </a:r>
            <a:r>
              <a:rPr lang="ko-KR" altLang="en-US" dirty="0"/>
              <a:t>교사는 ‘신나는 </a:t>
            </a:r>
            <a:r>
              <a:rPr lang="ko-KR" altLang="en-US" dirty="0" err="1"/>
              <a:t>찬양’을</a:t>
            </a:r>
            <a:r>
              <a:rPr lang="ko-KR" altLang="en-US" dirty="0"/>
              <a:t> 틀며 청소년들을 맞이하고</a:t>
            </a:r>
            <a:r>
              <a:rPr lang="en-US" altLang="ko-KR" dirty="0"/>
              <a:t>, </a:t>
            </a:r>
            <a:r>
              <a:rPr lang="ko-KR" altLang="en-US" dirty="0"/>
              <a:t>활동 공간으로 안내한다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</a:t>
            </a:r>
            <a:r>
              <a:rPr lang="ko-KR" altLang="en-US" dirty="0"/>
              <a:t>교사는 구약 성경 인물 월드컵의 목적과 진행 방법을 간단히 설명한다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3. </a:t>
            </a:r>
            <a:r>
              <a:rPr lang="ko-KR" altLang="en-US" dirty="0"/>
              <a:t>청소년은 화면에 제시된 두 인물 중</a:t>
            </a:r>
            <a:r>
              <a:rPr lang="en-US" altLang="ko-KR" dirty="0"/>
              <a:t>, </a:t>
            </a:r>
            <a:r>
              <a:rPr lang="ko-KR" altLang="en-US" dirty="0"/>
              <a:t>더 마음이 가는 인물을 선택해 해당 위치로 이동한다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4. </a:t>
            </a:r>
            <a:r>
              <a:rPr lang="ko-KR" altLang="en-US" dirty="0"/>
              <a:t>교사는 각 선택 그룹에서 </a:t>
            </a:r>
            <a:r>
              <a:rPr lang="en-US" altLang="ko-KR" dirty="0"/>
              <a:t>1~2</a:t>
            </a:r>
            <a:r>
              <a:rPr lang="ko-KR" altLang="en-US" dirty="0"/>
              <a:t>명의 청소년을 선정해</a:t>
            </a:r>
            <a:r>
              <a:rPr lang="en-US" altLang="ko-KR" dirty="0"/>
              <a:t>, </a:t>
            </a:r>
            <a:r>
              <a:rPr lang="ko-KR" altLang="en-US" dirty="0"/>
              <a:t>인물을 선택한 이유를 간단히 나누도록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5. </a:t>
            </a:r>
            <a:r>
              <a:rPr lang="ko-KR" altLang="en-US" dirty="0"/>
              <a:t>교사는 각 대결이 끝날 때마다 해당 인물의 특징과 성경 이야기를 간단히 소개한다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6. </a:t>
            </a:r>
            <a:r>
              <a:rPr lang="ko-KR" altLang="en-US" dirty="0"/>
              <a:t>같은 방식으로 활동을 반복하며</a:t>
            </a:r>
            <a:r>
              <a:rPr lang="en-US" altLang="ko-KR" dirty="0"/>
              <a:t>, </a:t>
            </a:r>
            <a:r>
              <a:rPr lang="ko-KR" altLang="en-US" dirty="0"/>
              <a:t>최종 우승 인물을 선정하고 활동을 마무리한다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✦ </a:t>
            </a:r>
            <a:r>
              <a:rPr lang="ko-KR" altLang="en-US" dirty="0"/>
              <a:t>활용 </a:t>
            </a:r>
            <a:r>
              <a:rPr lang="en-US" altLang="ko-KR" dirty="0"/>
              <a:t>PLUS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1. </a:t>
            </a:r>
            <a:r>
              <a:rPr lang="ko-KR" altLang="en-US" dirty="0"/>
              <a:t>개인별 진행 대신</a:t>
            </a:r>
            <a:r>
              <a:rPr lang="en-US" altLang="ko-KR" dirty="0"/>
              <a:t>, </a:t>
            </a:r>
            <a:r>
              <a:rPr lang="ko-KR" altLang="en-US" dirty="0"/>
              <a:t>조별로 인물을 선택하고 이유를 나누는 방식으로도 운영할 수 있다</a:t>
            </a:r>
            <a:r>
              <a:rPr lang="en-US" altLang="ko-KR" dirty="0"/>
              <a:t>.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2. </a:t>
            </a:r>
            <a:r>
              <a:rPr lang="ko-KR" altLang="en-US" dirty="0"/>
              <a:t>교회 규모와 청소년 수에 따라 </a:t>
            </a:r>
            <a:r>
              <a:rPr lang="en-US" altLang="ko-KR" dirty="0"/>
              <a:t>8</a:t>
            </a:r>
            <a:r>
              <a:rPr lang="ko-KR" altLang="en-US" dirty="0"/>
              <a:t>강 또는 </a:t>
            </a:r>
            <a:r>
              <a:rPr lang="en-US" altLang="ko-KR" dirty="0"/>
              <a:t>4</a:t>
            </a:r>
            <a:r>
              <a:rPr lang="ko-KR" altLang="en-US" dirty="0"/>
              <a:t>강으로 조정하여 운영할 수 있다</a:t>
            </a:r>
            <a:r>
              <a:rPr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57986567-F4A4-E36B-DEB0-1CF6E9B6B4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76205-10A9-6B4D-B2F7-BD9BEDCE7966}" type="slidenum">
              <a:rPr kumimoji="1" lang="ko-KR" altLang="en-US" smtClean="0"/>
              <a:t>34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990063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예배 와 집회에 대해서 알려드립니다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9393280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바이블 스퀘어 예배는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여는 예배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en-US" altLang="ko-KR" dirty="0"/>
              <a:t>2</a:t>
            </a:r>
            <a:r>
              <a:rPr kumimoji="1" lang="ko-KR" altLang="en-US" dirty="0"/>
              <a:t>번의 집회</a:t>
            </a:r>
            <a:r>
              <a:rPr kumimoji="1" lang="en-US" altLang="ko-KR" dirty="0"/>
              <a:t>,</a:t>
            </a:r>
            <a:r>
              <a:rPr kumimoji="1" lang="ko-KR" altLang="en-US" dirty="0"/>
              <a:t> 닫는 예배로 진행됩니다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예배는</a:t>
            </a:r>
            <a:r>
              <a:rPr kumimoji="1" lang="en-US" altLang="ko-KR" dirty="0"/>
              <a:t> BCM</a:t>
            </a:r>
            <a:r>
              <a:rPr kumimoji="1" lang="ko-KR" altLang="en-US" dirty="0"/>
              <a:t> 예배 형식을 바탕으로 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여는 예배는 죄로 잃어버린 모습과 하나님의 형상을 다시 회복해가고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두번의 집회를 통해서 반복된 죄로 인해 흐려진 우리의 눈을 </a:t>
            </a:r>
            <a:endParaRPr kumimoji="1" lang="en-US" altLang="ko-KR" dirty="0"/>
          </a:p>
          <a:p>
            <a:r>
              <a:rPr kumimoji="1" lang="ko-KR" altLang="en-US" dirty="0"/>
              <a:t>하나님께서 새 언약과 회개의 은혜로 밝히시고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마음을 돌이켜 하나님과의 관계를 회복하도록 부르시는 그분의 음성에 응답합니다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닫는 예배를 통해 하나님의 형상을 부름 받은 우리가 말씀을 품고 하나님 나라를 소망하고 확장하며 나아가게 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0201416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먼저 여는 예배는 예배 </a:t>
            </a:r>
            <a:r>
              <a:rPr kumimoji="1" lang="ko-KR" altLang="en-US" dirty="0" err="1"/>
              <a:t>시작전</a:t>
            </a:r>
            <a:r>
              <a:rPr kumimoji="1" lang="ko-KR" altLang="en-US" dirty="0"/>
              <a:t> </a:t>
            </a:r>
            <a:r>
              <a:rPr kumimoji="1" lang="en-US" altLang="ko-KR" dirty="0"/>
              <a:t>10</a:t>
            </a:r>
            <a:r>
              <a:rPr kumimoji="1" lang="ko-KR" altLang="en-US" dirty="0"/>
              <a:t>분 카운트다운으로 시작됩니다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찬양과 부름을 통해서 예배로 나아가며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사도신경으로 신앙고백을 한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찬양을 합니다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이후 기도와 말씀 봉독</a:t>
            </a:r>
            <a:r>
              <a:rPr kumimoji="1" lang="en-US" altLang="ko-KR" dirty="0"/>
              <a:t>,</a:t>
            </a:r>
            <a:r>
              <a:rPr kumimoji="1" lang="ko-KR" altLang="en-US" dirty="0"/>
              <a:t> 말씀 선포 이후에 주기도문 또는 축복기도로 예배를 마친 후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홍보프로그램에서 마을 열기 </a:t>
            </a:r>
            <a:r>
              <a:rPr kumimoji="1" lang="en-US" altLang="ko-KR" dirty="0"/>
              <a:t>Thank you Card, Pray Card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진행했던 카드의 내용을</a:t>
            </a:r>
            <a:endParaRPr kumimoji="1" lang="en-US" altLang="ko-KR" dirty="0"/>
          </a:p>
          <a:p>
            <a:r>
              <a:rPr kumimoji="1" lang="ko-KR" altLang="en-US" dirty="0"/>
              <a:t>미리 나누거나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숏츠</a:t>
            </a:r>
            <a:r>
              <a:rPr kumimoji="1" lang="ko-KR" altLang="en-US" dirty="0"/>
              <a:t> 콘테스트의 영상을 나누며 캠프의 문을 열 수 있습니다</a:t>
            </a:r>
            <a:r>
              <a:rPr kumimoji="1"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1112124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4C1BB-2C08-12CA-D57D-0AA7EA5B4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3DF7251-2285-7FD4-9A24-BFBA492DE6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B7F849C-DCB5-B062-DF24-EFF7B3C8D4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5AF5727-0DD3-A228-475F-176EB001D1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518158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 err="1"/>
              <a:t>첫째날</a:t>
            </a:r>
            <a:r>
              <a:rPr kumimoji="1" lang="ko-KR" altLang="en-US" dirty="0"/>
              <a:t> 집회를 시작하기 전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상설프로그램으로 마음 바라보기 </a:t>
            </a:r>
            <a:r>
              <a:rPr kumimoji="1" lang="en-US" altLang="ko-KR" dirty="0"/>
              <a:t>Heart Position</a:t>
            </a:r>
            <a:r>
              <a:rPr kumimoji="1" lang="ko-KR" altLang="en-US" dirty="0"/>
              <a:t>을 예배실 입구에서 집중적으로 진행합니다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이 내용은 집회 </a:t>
            </a:r>
            <a:r>
              <a:rPr kumimoji="1" lang="ko-KR" altLang="en-US" dirty="0" err="1"/>
              <a:t>설교때</a:t>
            </a:r>
            <a:r>
              <a:rPr kumimoji="1" lang="ko-KR" altLang="en-US" dirty="0"/>
              <a:t> </a:t>
            </a:r>
            <a:r>
              <a:rPr kumimoji="1" lang="en-US" altLang="ko-KR" dirty="0"/>
              <a:t>,</a:t>
            </a:r>
            <a:r>
              <a:rPr kumimoji="1" lang="ko-KR" altLang="en-US" dirty="0"/>
              <a:t> 하나님과 우리의 관계를 살펴보는 도입으로 활용합니다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이어서 집회 </a:t>
            </a:r>
            <a:r>
              <a:rPr kumimoji="1" lang="en-US" altLang="ko-KR" dirty="0"/>
              <a:t>10</a:t>
            </a:r>
            <a:r>
              <a:rPr kumimoji="1" lang="ko-KR" altLang="en-US" dirty="0"/>
              <a:t>분전 카운트다운이 진행되고</a:t>
            </a:r>
            <a:r>
              <a:rPr kumimoji="1" lang="en-US" altLang="ko-KR" dirty="0"/>
              <a:t> </a:t>
            </a:r>
          </a:p>
          <a:p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예배 부름</a:t>
            </a:r>
            <a:r>
              <a:rPr kumimoji="1" lang="en-US" altLang="ko-KR" dirty="0"/>
              <a:t>-</a:t>
            </a:r>
            <a:r>
              <a:rPr kumimoji="1" lang="ko-KR" altLang="en-US" dirty="0"/>
              <a:t>신앙고백</a:t>
            </a:r>
            <a:r>
              <a:rPr kumimoji="1" lang="en-US" altLang="ko-KR" dirty="0"/>
              <a:t>-</a:t>
            </a:r>
            <a:r>
              <a:rPr kumimoji="1" lang="ko-KR" altLang="en-US" dirty="0"/>
              <a:t>찬양</a:t>
            </a: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기도 말씀 봉독 </a:t>
            </a:r>
            <a:r>
              <a:rPr kumimoji="1" lang="en-US" altLang="ko-KR" dirty="0"/>
              <a:t>–</a:t>
            </a:r>
            <a:r>
              <a:rPr kumimoji="1" lang="ko-KR" altLang="en-US" dirty="0"/>
              <a:t> 말씀 선포로 집회가 이어집니다</a:t>
            </a: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집회에서는 기도회가 진행되는데요</a:t>
            </a:r>
            <a:r>
              <a:rPr kumimoji="1" lang="en-US" altLang="ko-KR" dirty="0"/>
              <a:t>.</a:t>
            </a:r>
            <a:endParaRPr kumimoji="1"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8059929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E50AAD-71C7-195C-96B1-031FC0484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6A4A436-C989-7643-966E-284E1F029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7C686442-8A30-C8FD-B265-33ACB3C1FC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7A715F9-C2CF-0BF6-38BC-2E62D22EBB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356404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기도회는 회개</a:t>
            </a:r>
            <a:r>
              <a:rPr kumimoji="1" lang="en-US" altLang="ko-KR" dirty="0"/>
              <a:t>-</a:t>
            </a:r>
            <a:r>
              <a:rPr kumimoji="1" lang="ko-KR" altLang="en-US" dirty="0"/>
              <a:t>감사</a:t>
            </a:r>
            <a:r>
              <a:rPr kumimoji="1" lang="en-US" altLang="ko-KR" dirty="0"/>
              <a:t>-</a:t>
            </a:r>
            <a:r>
              <a:rPr kumimoji="1" lang="ko-KR" altLang="en-US" dirty="0"/>
              <a:t>결단</a:t>
            </a:r>
            <a:r>
              <a:rPr kumimoji="1" lang="en-US" altLang="ko-KR" dirty="0"/>
              <a:t>-</a:t>
            </a:r>
            <a:r>
              <a:rPr kumimoji="1" lang="ko-KR" altLang="en-US" dirty="0"/>
              <a:t>공동체의 흐름으로 진행되며</a:t>
            </a:r>
            <a:endParaRPr kumimoji="1" lang="en-US" altLang="ko-KR" dirty="0"/>
          </a:p>
          <a:p>
            <a:r>
              <a:rPr kumimoji="1" lang="ko-KR" altLang="en-US" dirty="0"/>
              <a:t>침묵</a:t>
            </a:r>
            <a:r>
              <a:rPr kumimoji="1" lang="en-US" altLang="ko-KR" dirty="0"/>
              <a:t>-</a:t>
            </a:r>
            <a:r>
              <a:rPr kumimoji="1" lang="ko-KR" altLang="en-US" dirty="0"/>
              <a:t> 통성</a:t>
            </a:r>
            <a:r>
              <a:rPr kumimoji="1" lang="en-US" altLang="ko-KR" dirty="0"/>
              <a:t>-</a:t>
            </a:r>
            <a:r>
              <a:rPr kumimoji="1" lang="ko-KR" altLang="en-US" dirty="0"/>
              <a:t> 공동체 기도로의 순서로 이어집니다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그리하여 개인 기도가 공동체 기도로 이어질 수 있게 하고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인도자</a:t>
            </a:r>
            <a:r>
              <a:rPr kumimoji="1" lang="en-US" altLang="ko-KR" dirty="0"/>
              <a:t>,</a:t>
            </a:r>
            <a:r>
              <a:rPr kumimoji="1" lang="ko-KR" altLang="en-US" dirty="0"/>
              <a:t> 조별 교사</a:t>
            </a:r>
            <a:r>
              <a:rPr kumimoji="1" lang="en-US" altLang="ko-KR" dirty="0"/>
              <a:t>,</a:t>
            </a:r>
            <a:r>
              <a:rPr kumimoji="1" lang="ko-KR" altLang="en-US" dirty="0"/>
              <a:t> 보조 선생님들은</a:t>
            </a:r>
            <a:endParaRPr kumimoji="1" lang="en-US" altLang="ko-KR" dirty="0"/>
          </a:p>
          <a:p>
            <a:r>
              <a:rPr kumimoji="1" lang="ko-KR" altLang="en-US" dirty="0"/>
              <a:t>각각 구역을 맡아서 소외되는 청소년 없이 모두가 기도의 자리로 나아갈 수 있도록 </a:t>
            </a:r>
            <a:r>
              <a:rPr kumimoji="1" lang="ko-KR" altLang="en-US" dirty="0" err="1"/>
              <a:t>돕습니다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2596830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집회 </a:t>
            </a:r>
            <a:r>
              <a:rPr kumimoji="1" lang="en-US" altLang="ko-KR" dirty="0"/>
              <a:t>2</a:t>
            </a:r>
            <a:r>
              <a:rPr kumimoji="1" lang="ko-KR" altLang="en-US" dirty="0"/>
              <a:t> 에서는 상설프로그램 마음 깊이 담기 </a:t>
            </a:r>
            <a:r>
              <a:rPr kumimoji="1" lang="en-US" altLang="ko-KR" dirty="0"/>
              <a:t>Thank you Card Pray Card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진행합니다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 err="1"/>
              <a:t>캠프전</a:t>
            </a:r>
            <a:r>
              <a:rPr kumimoji="1" lang="ko-KR" altLang="en-US" dirty="0"/>
              <a:t> 작성하던 </a:t>
            </a:r>
            <a:r>
              <a:rPr kumimoji="1" lang="ko-KR" altLang="en-US" dirty="0" err="1"/>
              <a:t>땡큐</a:t>
            </a:r>
            <a:r>
              <a:rPr kumimoji="1" lang="ko-KR" altLang="en-US" dirty="0"/>
              <a:t> 카드와 </a:t>
            </a:r>
            <a:r>
              <a:rPr kumimoji="1" lang="ko-KR" altLang="en-US" dirty="0" err="1"/>
              <a:t>프레이</a:t>
            </a:r>
            <a:r>
              <a:rPr kumimoji="1" lang="ko-KR" altLang="en-US" dirty="0"/>
              <a:t> 카드가</a:t>
            </a:r>
            <a:endParaRPr kumimoji="1" lang="en-US" altLang="ko-KR" dirty="0"/>
          </a:p>
          <a:p>
            <a:r>
              <a:rPr kumimoji="1" lang="ko-KR" altLang="en-US" dirty="0"/>
              <a:t>캠프의 막바지를 지날 때 어떻게 기도제목이 바뀌었는지 살펴볼 수 있을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이어서 </a:t>
            </a:r>
            <a:r>
              <a:rPr kumimoji="1" lang="en-US" altLang="ko-KR" dirty="0"/>
              <a:t>10</a:t>
            </a:r>
            <a:r>
              <a:rPr kumimoji="1" lang="ko-KR" altLang="en-US" dirty="0"/>
              <a:t>분전 카운트 다운으로 집회를 위해 마음 을 정돈하고 준비하며 </a:t>
            </a: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예배 부름</a:t>
            </a:r>
            <a:r>
              <a:rPr kumimoji="1" lang="en-US" altLang="ko-KR" dirty="0"/>
              <a:t>-</a:t>
            </a:r>
            <a:r>
              <a:rPr kumimoji="1" lang="ko-KR" altLang="en-US" dirty="0"/>
              <a:t>신앙고백</a:t>
            </a:r>
            <a:r>
              <a:rPr kumimoji="1" lang="en-US" altLang="ko-KR" dirty="0"/>
              <a:t>-</a:t>
            </a:r>
            <a:r>
              <a:rPr kumimoji="1" lang="ko-KR" altLang="en-US" dirty="0"/>
              <a:t>찬양</a:t>
            </a:r>
            <a:r>
              <a:rPr kumimoji="1" lang="en-US" altLang="ko-KR" dirty="0"/>
              <a:t> </a:t>
            </a:r>
            <a:r>
              <a:rPr kumimoji="1" lang="ko-KR" altLang="en-US" dirty="0"/>
              <a:t>기도 말씀으로 나아갑니다</a:t>
            </a:r>
            <a:r>
              <a:rPr kumimoji="1"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 err="1"/>
              <a:t>둘째날</a:t>
            </a:r>
            <a:r>
              <a:rPr kumimoji="1" lang="ko-KR" altLang="en-US" dirty="0"/>
              <a:t> 집회도 동일하게 기도회가 있습니다</a:t>
            </a:r>
            <a:r>
              <a:rPr kumimoji="1" lang="en-US" altLang="ko-KR" dirty="0"/>
              <a:t>.</a:t>
            </a:r>
            <a:endParaRPr kumimoji="1" lang="ko-KR" altLang="en-US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129769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D8EEF-308F-1DE6-2442-2154F036D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466B7DF-57F9-C956-D1F8-46D7008E65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C2ED3F6-28F9-B650-37FA-C96FF5DDAF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dirty="0"/>
          </a:p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A09ADB5-8838-1EAC-5EEF-BE2BD165D3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2753787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기도의 방식은 동일하지만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기도회의 내용이 조금 다르니 </a:t>
            </a:r>
            <a:r>
              <a:rPr kumimoji="1" lang="ko-KR" altLang="en-US" dirty="0" err="1"/>
              <a:t>읽어보시면서</a:t>
            </a:r>
            <a:r>
              <a:rPr kumimoji="1" lang="ko-KR" altLang="en-US" dirty="0"/>
              <a:t> 방향성을 설정하시면 될 </a:t>
            </a:r>
            <a:r>
              <a:rPr kumimoji="1" lang="ko-KR" altLang="en-US" dirty="0" err="1"/>
              <a:t>것같습니다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5845653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마지막 닫는 예배도 동일한 방식으로 이어지면서 </a:t>
            </a:r>
            <a:endParaRPr kumimoji="1" lang="en-US" altLang="ko-KR" dirty="0"/>
          </a:p>
          <a:p>
            <a:r>
              <a:rPr kumimoji="1" lang="ko-KR" altLang="en-US" dirty="0"/>
              <a:t>결단하고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새로운 마음으로 나아갈 수 있도록 파송의 마음을 전하며 마무리해주세요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73654217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4BD80-01A2-0023-285A-714E1BD6A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909A669-C791-F4EF-B1E9-CC90077C79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DEA1E6B-013D-51EC-F621-0AA201DD16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E1D4578-7B44-6002-9226-90E887DEA7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11795027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6834558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8B76205-10A9-6B4D-B2F7-BD9BEDCE7966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110004020202020204"/>
                <a:ea typeface="맑은 고딕" panose="020B0503020000020004" pitchFamily="34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0969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30CB5-0E8D-E0F2-0A43-85CB9C59F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4C62F4A-FDFD-D7BF-720C-FCAD976272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EF70AAEB-3F51-5DC5-0BC2-1A7AA4FD3F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4D5AA1A5-7AC1-6C5A-5FCF-70FDEBCA86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8B76205-10A9-6B4D-B2F7-BD9BEDCE7966}" type="slidenum"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110004020202020204"/>
                <a:ea typeface="맑은 고딕" panose="020B0503020000020004" pitchFamily="34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1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273969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긴 시간 강의를 들으시느라고 애쓰셨습니다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구약성경을 통해 하나님 말씀을 배워가고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그 말씀이 청소년의 삶과 또 각 교회의 공동체 안에서 아름답게 흘러가기를 소망합니다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신앙의 여정 속에서 끊임없이 고군분투하고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예수님의 은혜와 성령님의 보호하심 안에서</a:t>
            </a:r>
            <a:endParaRPr kumimoji="1" lang="en-US" altLang="ko-KR" dirty="0"/>
          </a:p>
          <a:p>
            <a:r>
              <a:rPr kumimoji="1" lang="ko-KR" altLang="en-US" dirty="0"/>
              <a:t>하나님 나라 </a:t>
            </a:r>
            <a:r>
              <a:rPr kumimoji="1" lang="ko-KR" altLang="en-US" dirty="0" err="1"/>
              <a:t>이뤄가기를</a:t>
            </a:r>
            <a:r>
              <a:rPr kumimoji="1" lang="ko-KR" altLang="en-US" dirty="0"/>
              <a:t> 힘쓰고 바라는 목회자</a:t>
            </a:r>
            <a:r>
              <a:rPr kumimoji="1" lang="en-US" altLang="ko-KR" dirty="0"/>
              <a:t>,</a:t>
            </a:r>
            <a:r>
              <a:rPr kumimoji="1" lang="ko-KR" altLang="en-US" dirty="0"/>
              <a:t> 교사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귀한 일꾼 되시기를 간절히 소망합니다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62557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B1723F8-20D5-CD4D-8FC6-320E6C50A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1AF2C8C6-7ED9-0041-92ED-C9A0618F6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58E10A2-7D50-1944-B88C-6730CB81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0C19A854-B7F7-5142-BAA1-7D7BEFF91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6AC49500-192A-8D46-9E8B-CBA6A8651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907741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3D2C774-5D2F-444C-9871-59391343B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AAB76481-A347-3C4E-A50A-738836581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A074F407-7E57-3E45-991A-D857E215C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B83C0811-C809-964D-B2DB-F9B60B3DD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F0C38BFC-A2C9-9544-B8E5-09AACEA3B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6306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BDCD8A1-A922-EA43-B706-02EBC4232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14BE547-6B80-A14D-B109-EA3DA8C62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04FC56D-BDD2-7649-914A-CCADEAB02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3B2D78B-D444-D646-8322-CE3BD80D4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0A84EDC0-B234-1542-9AE3-75D794227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30809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86113B0-BA13-9848-9F07-663AE49DF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26193C0-80C5-754E-90D6-409AD02DA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594DCC32-D6C3-3541-8781-C550C6D06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036A9694-5496-6F4E-B0E1-B38F67CA0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86E91C2F-9BBD-5840-8202-6C8317469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44619DEC-7029-2D45-B5E7-1212F5494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28663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3032A86-4CC7-5F48-87D2-354AEC59D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A3068981-4D83-FD4C-A95B-A744D45B0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5AE88380-D551-9645-9152-02FD5D80C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7DA55497-6FCF-BB49-9838-5ADB1ACC3F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D914635F-6170-784C-AC52-D273446A35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6189F4E8-4D14-3C4E-A2CE-45513EFFA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8EF9E6D4-6CAD-7342-9AE3-224D39F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3023FFF7-CA68-744A-819F-642240329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2554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31B6BC4-18CD-2447-ACE1-1EB575630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908A8F55-B20B-E845-AC40-4ECC57D7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C61D946B-A14E-6345-BCEF-3AFF1C56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97A8A84C-07CA-0045-8C55-AA9BE1979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70162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74CB730F-5679-394C-A141-94410E245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B84254D3-1ADE-0947-A124-E6EC63E8F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3DF04FB-201C-344D-9D9B-FFDE8914B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20528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8CC36BE-BF3D-5B4C-8273-BCCAC6AA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C0C43D3B-6811-D047-B9DD-39C5DF6A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AD12E298-39AA-3F41-93B5-6A4C5D6E04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377CC29B-63E9-1F4E-BEE6-7E3296D2D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E11431A0-4327-974B-AF27-7A2B3B8A8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C12AC01B-32FF-D142-9E7B-7F6BEEBF6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313452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76647A9-EA7A-EC4A-A31F-068CE8682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8BDD747B-CE6B-3647-87EF-4F36F7ADA1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6AAD0180-A852-6548-9271-293882BF1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AD49215A-D307-9241-A6DA-24DF7EDF4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0504AF24-AF8B-A445-84B8-E39D1C286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9083D2ED-C04E-1F48-81D4-1731E4EA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6018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0E912EF-A1BA-7B4A-A9F0-2ADA61992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2EBAA2E1-35EF-1F48-A8F0-70B36D4A5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2C39B4AC-D7B3-7349-8803-8130A105F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4815315-03F1-3343-A414-625646C39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4DB54BBE-1257-464C-BE1C-302FAFEC7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975875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DA55C814-CDB0-314A-8D0D-5A6209EC27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DAF0B9DF-AEE9-5349-BFBB-E33ECEFF85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CD3B601E-1E29-8C45-818C-2D6F65B9B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FC1E3747-873A-1F46-90B1-BF1873E10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E8FCDE65-343F-1241-AB20-E5558C71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776391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D7414A24-AA00-D44C-8FFC-1972A50E2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E857E458-E5DB-844F-96A8-DC32F5A96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85A5098-D346-5242-BB73-50D6FB78C8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D9DA4DDB-08F3-F147-ADD8-6EDDAE721E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77857D8-2290-2342-8152-4E05729D9F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1181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5EA95F9-2D1B-FB44-8343-07D90AE6FC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8E06B8-9938-6C9D-86D1-9F0F5135CFD1}"/>
              </a:ext>
            </a:extLst>
          </p:cNvPr>
          <p:cNvSpPr txBox="1"/>
          <p:nvPr/>
        </p:nvSpPr>
        <p:spPr>
          <a:xfrm>
            <a:off x="6633485" y="6014292"/>
            <a:ext cx="5557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36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청소년교회 임성빈 전도사</a:t>
            </a:r>
            <a:endParaRPr kumimoji="1" lang="ko-Kore-KR" altLang="en-US" sz="36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019894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2DBD0-E92C-A1F3-BF9D-C4EA76BBF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2532CB4-71D2-88A8-4263-4C920065D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10A9AB-7B4D-AB2D-8BC2-B0DC09F5444D}"/>
              </a:ext>
            </a:extLst>
          </p:cNvPr>
          <p:cNvSpPr txBox="1"/>
          <p:nvPr/>
        </p:nvSpPr>
        <p:spPr>
          <a:xfrm>
            <a:off x="2598821" y="2147831"/>
            <a:ext cx="8061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9600" b="1" dirty="0" err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어트랙션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29848B-C5B0-8201-F8D2-AFA1D8FBC932}"/>
              </a:ext>
            </a:extLst>
          </p:cNvPr>
          <p:cNvSpPr txBox="1"/>
          <p:nvPr/>
        </p:nvSpPr>
        <p:spPr>
          <a:xfrm>
            <a:off x="2909351" y="3592550"/>
            <a:ext cx="7750490" cy="1674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바이블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스퀘어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(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대그룹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/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소그룹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, 120분)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구약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성경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인물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월드컵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 (</a:t>
            </a:r>
            <a:r>
              <a:rPr lang="en-US" altLang="ko-KR" sz="3600" dirty="0" err="1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대그룹</a:t>
            </a:r>
            <a:r>
              <a:rPr lang="en-US" altLang="ko-KR" sz="3600" dirty="0">
                <a:solidFill>
                  <a:srgbClr val="40544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, 60분)</a:t>
            </a:r>
            <a:endParaRPr lang="en-US" altLang="ko-KR" sz="3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273801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48920-D200-52AC-BC1B-13B5F646B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그림 41">
            <a:extLst>
              <a:ext uri="{FF2B5EF4-FFF2-40B4-BE49-F238E27FC236}">
                <a16:creationId xmlns:a16="http://schemas.microsoft.com/office/drawing/2014/main" id="{5CE266FD-77A8-11C5-8913-5488F5D52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87" name="Text 0">
            <a:extLst>
              <a:ext uri="{FF2B5EF4-FFF2-40B4-BE49-F238E27FC236}">
                <a16:creationId xmlns:a16="http://schemas.microsoft.com/office/drawing/2014/main" id="{5E2036D8-FDE5-5C7C-394D-00EDCC5C0A4A}"/>
              </a:ext>
            </a:extLst>
          </p:cNvPr>
          <p:cNvSpPr/>
          <p:nvPr/>
        </p:nvSpPr>
        <p:spPr>
          <a:xfrm>
            <a:off x="2357677" y="912971"/>
            <a:ext cx="9101289" cy="606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ko-KR" altLang="en-US" sz="2600" b="1" dirty="0" err="1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어트랙션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① </a:t>
            </a:r>
            <a:r>
              <a:rPr lang="en-US" altLang="ko-KR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: </a:t>
            </a:r>
            <a:r>
              <a:rPr lang="en-US" sz="2600" b="1" dirty="0" err="1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바이블</a:t>
            </a: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 </a:t>
            </a:r>
            <a:r>
              <a:rPr lang="en-US" sz="2600" b="1" dirty="0" err="1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스퀘어</a:t>
            </a: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 </a:t>
            </a:r>
            <a:endParaRPr lang="en-US" sz="2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8" name="Text 1">
            <a:extLst>
              <a:ext uri="{FF2B5EF4-FFF2-40B4-BE49-F238E27FC236}">
                <a16:creationId xmlns:a16="http://schemas.microsoft.com/office/drawing/2014/main" id="{C3CEF8F6-7623-416F-1537-5FEC04C513D1}"/>
              </a:ext>
            </a:extLst>
          </p:cNvPr>
          <p:cNvSpPr/>
          <p:nvPr/>
        </p:nvSpPr>
        <p:spPr>
          <a:xfrm>
            <a:off x="2357677" y="1469161"/>
            <a:ext cx="9101289" cy="3539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구약성경을 몸으로 경험하고 배우는 주제통합 학습활동 (대그룹/소그룹 · 120분)</a:t>
            </a:r>
            <a:endParaRPr lang="en-US" sz="1200" dirty="0"/>
          </a:p>
        </p:txBody>
      </p:sp>
      <p:sp>
        <p:nvSpPr>
          <p:cNvPr id="89" name="Shape 2">
            <a:extLst>
              <a:ext uri="{FF2B5EF4-FFF2-40B4-BE49-F238E27FC236}">
                <a16:creationId xmlns:a16="http://schemas.microsoft.com/office/drawing/2014/main" id="{84BED2D3-E436-EE5F-1C77-21F9FD782540}"/>
              </a:ext>
            </a:extLst>
          </p:cNvPr>
          <p:cNvSpPr/>
          <p:nvPr/>
        </p:nvSpPr>
        <p:spPr>
          <a:xfrm>
            <a:off x="2205989" y="1974788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90" name="Shape 3">
            <a:extLst>
              <a:ext uri="{FF2B5EF4-FFF2-40B4-BE49-F238E27FC236}">
                <a16:creationId xmlns:a16="http://schemas.microsoft.com/office/drawing/2014/main" id="{0552AA97-614A-88EF-F077-6EAAB8FDCFA4}"/>
              </a:ext>
            </a:extLst>
          </p:cNvPr>
          <p:cNvSpPr/>
          <p:nvPr/>
        </p:nvSpPr>
        <p:spPr>
          <a:xfrm>
            <a:off x="2205989" y="1974788"/>
            <a:ext cx="2932638" cy="455064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 sz="15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1" name="Text 4">
            <a:extLst>
              <a:ext uri="{FF2B5EF4-FFF2-40B4-BE49-F238E27FC236}">
                <a16:creationId xmlns:a16="http://schemas.microsoft.com/office/drawing/2014/main" id="{CF79CB30-E767-D6D1-B6CF-DBCEC0F4F241}"/>
              </a:ext>
            </a:extLst>
          </p:cNvPr>
          <p:cNvSpPr/>
          <p:nvPr/>
        </p:nvSpPr>
        <p:spPr>
          <a:xfrm>
            <a:off x="2205989" y="1974788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출발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2" name="Shape 5">
            <a:extLst>
              <a:ext uri="{FF2B5EF4-FFF2-40B4-BE49-F238E27FC236}">
                <a16:creationId xmlns:a16="http://schemas.microsoft.com/office/drawing/2014/main" id="{DE00F359-A9CB-2475-889D-33049290CA15}"/>
              </a:ext>
            </a:extLst>
          </p:cNvPr>
          <p:cNvSpPr/>
          <p:nvPr/>
        </p:nvSpPr>
        <p:spPr>
          <a:xfrm>
            <a:off x="3318369" y="1974788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93" name="Text 6">
            <a:extLst>
              <a:ext uri="{FF2B5EF4-FFF2-40B4-BE49-F238E27FC236}">
                <a16:creationId xmlns:a16="http://schemas.microsoft.com/office/drawing/2014/main" id="{4EEC322D-B1EA-EDF6-FB76-B1B3B6FECD15}"/>
              </a:ext>
            </a:extLst>
          </p:cNvPr>
          <p:cNvSpPr/>
          <p:nvPr/>
        </p:nvSpPr>
        <p:spPr>
          <a:xfrm>
            <a:off x="3368931" y="1974788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10분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4" name="Text 7">
            <a:extLst>
              <a:ext uri="{FF2B5EF4-FFF2-40B4-BE49-F238E27FC236}">
                <a16:creationId xmlns:a16="http://schemas.microsoft.com/office/drawing/2014/main" id="{95A789F9-BFA3-6C50-EDD5-BA0DFCFC3FF3}"/>
              </a:ext>
            </a:extLst>
          </p:cNvPr>
          <p:cNvSpPr/>
          <p:nvPr/>
        </p:nvSpPr>
        <p:spPr>
          <a:xfrm>
            <a:off x="2307114" y="2480415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프롤로그</a:t>
            </a:r>
            <a:endParaRPr lang="en-US" sz="1300" dirty="0"/>
          </a:p>
        </p:txBody>
      </p:sp>
      <p:sp>
        <p:nvSpPr>
          <p:cNvPr id="95" name="Text 8">
            <a:extLst>
              <a:ext uri="{FF2B5EF4-FFF2-40B4-BE49-F238E27FC236}">
                <a16:creationId xmlns:a16="http://schemas.microsoft.com/office/drawing/2014/main" id="{453FF135-CE37-DCA3-AF97-3FF21DD69D66}"/>
              </a:ext>
            </a:extLst>
          </p:cNvPr>
          <p:cNvSpPr/>
          <p:nvPr/>
        </p:nvSpPr>
        <p:spPr>
          <a:xfrm>
            <a:off x="2307114" y="2884917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도입 </a:t>
            </a: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활동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성경의 시공간으로 들어갈 마음을 연다</a:t>
            </a:r>
            <a:endParaRPr lang="en-US" sz="1400" dirty="0"/>
          </a:p>
        </p:txBody>
      </p:sp>
      <p:sp>
        <p:nvSpPr>
          <p:cNvPr id="96" name="Shape 9">
            <a:extLst>
              <a:ext uri="{FF2B5EF4-FFF2-40B4-BE49-F238E27FC236}">
                <a16:creationId xmlns:a16="http://schemas.microsoft.com/office/drawing/2014/main" id="{0EC8FC9F-23BB-495C-73D0-4234F93A00B6}"/>
              </a:ext>
            </a:extLst>
          </p:cNvPr>
          <p:cNvSpPr/>
          <p:nvPr/>
        </p:nvSpPr>
        <p:spPr>
          <a:xfrm>
            <a:off x="5340877" y="1974788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97" name="Shape 10">
            <a:extLst>
              <a:ext uri="{FF2B5EF4-FFF2-40B4-BE49-F238E27FC236}">
                <a16:creationId xmlns:a16="http://schemas.microsoft.com/office/drawing/2014/main" id="{00E4C280-4525-89B5-265E-EBECDEEB1E8B}"/>
              </a:ext>
            </a:extLst>
          </p:cNvPr>
          <p:cNvSpPr/>
          <p:nvPr/>
        </p:nvSpPr>
        <p:spPr>
          <a:xfrm>
            <a:off x="5340877" y="1974788"/>
            <a:ext cx="2932638" cy="455064"/>
          </a:xfrm>
          <a:prstGeom prst="rect">
            <a:avLst/>
          </a:prstGeom>
          <a:solidFill>
            <a:srgbClr val="E84E20"/>
          </a:solidFill>
          <a:ln/>
        </p:spPr>
        <p:txBody>
          <a:bodyPr/>
          <a:lstStyle/>
          <a:p>
            <a:endParaRPr lang="ko-KR" alt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8" name="Text 11">
            <a:extLst>
              <a:ext uri="{FF2B5EF4-FFF2-40B4-BE49-F238E27FC236}">
                <a16:creationId xmlns:a16="http://schemas.microsoft.com/office/drawing/2014/main" id="{20748AFF-236B-1A05-798A-E34D87661FD6}"/>
              </a:ext>
            </a:extLst>
          </p:cNvPr>
          <p:cNvSpPr/>
          <p:nvPr/>
        </p:nvSpPr>
        <p:spPr>
          <a:xfrm>
            <a:off x="5340877" y="1974788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코너 1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9" name="Shape 12">
            <a:extLst>
              <a:ext uri="{FF2B5EF4-FFF2-40B4-BE49-F238E27FC236}">
                <a16:creationId xmlns:a16="http://schemas.microsoft.com/office/drawing/2014/main" id="{0C842BF0-7053-0609-ADDA-12A1E0A93746}"/>
              </a:ext>
            </a:extLst>
          </p:cNvPr>
          <p:cNvSpPr/>
          <p:nvPr/>
        </p:nvSpPr>
        <p:spPr>
          <a:xfrm>
            <a:off x="6453257" y="1974788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00" name="Text 13">
            <a:extLst>
              <a:ext uri="{FF2B5EF4-FFF2-40B4-BE49-F238E27FC236}">
                <a16:creationId xmlns:a16="http://schemas.microsoft.com/office/drawing/2014/main" id="{C8980E56-6D51-4637-7933-C11CD9BB5414}"/>
              </a:ext>
            </a:extLst>
          </p:cNvPr>
          <p:cNvSpPr/>
          <p:nvPr/>
        </p:nvSpPr>
        <p:spPr>
          <a:xfrm>
            <a:off x="6503820" y="1974788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25분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01" name="Text 14">
            <a:extLst>
              <a:ext uri="{FF2B5EF4-FFF2-40B4-BE49-F238E27FC236}">
                <a16:creationId xmlns:a16="http://schemas.microsoft.com/office/drawing/2014/main" id="{1287A515-A64C-842A-3687-92A9F04A9910}"/>
              </a:ext>
            </a:extLst>
          </p:cNvPr>
          <p:cNvSpPr/>
          <p:nvPr/>
        </p:nvSpPr>
        <p:spPr>
          <a:xfrm>
            <a:off x="5442003" y="2480415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파운데이션 스퀘어</a:t>
            </a:r>
            <a:endParaRPr lang="en-US" sz="1300" dirty="0"/>
          </a:p>
        </p:txBody>
      </p:sp>
      <p:sp>
        <p:nvSpPr>
          <p:cNvPr id="102" name="Text 15">
            <a:extLst>
              <a:ext uri="{FF2B5EF4-FFF2-40B4-BE49-F238E27FC236}">
                <a16:creationId xmlns:a16="http://schemas.microsoft.com/office/drawing/2014/main" id="{FE04CC20-63F3-CAF0-1FE1-042475912AAF}"/>
              </a:ext>
            </a:extLst>
          </p:cNvPr>
          <p:cNvSpPr/>
          <p:nvPr/>
        </p:nvSpPr>
        <p:spPr>
          <a:xfrm>
            <a:off x="5442003" y="2884917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모세오경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</a:t>
            </a: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릴레이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미션으로 약속의 삶을 배운다</a:t>
            </a:r>
            <a:endParaRPr lang="en-US" sz="1400" dirty="0"/>
          </a:p>
        </p:txBody>
      </p:sp>
      <p:sp>
        <p:nvSpPr>
          <p:cNvPr id="103" name="Shape 16">
            <a:extLst>
              <a:ext uri="{FF2B5EF4-FFF2-40B4-BE49-F238E27FC236}">
                <a16:creationId xmlns:a16="http://schemas.microsoft.com/office/drawing/2014/main" id="{A34B2C31-F2B0-61F8-430D-4273A30123FA}"/>
              </a:ext>
            </a:extLst>
          </p:cNvPr>
          <p:cNvSpPr/>
          <p:nvPr/>
        </p:nvSpPr>
        <p:spPr>
          <a:xfrm>
            <a:off x="8475766" y="1974788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04" name="Shape 17">
            <a:extLst>
              <a:ext uri="{FF2B5EF4-FFF2-40B4-BE49-F238E27FC236}">
                <a16:creationId xmlns:a16="http://schemas.microsoft.com/office/drawing/2014/main" id="{A459109A-C15B-2ED1-F342-4AB235F809AA}"/>
              </a:ext>
            </a:extLst>
          </p:cNvPr>
          <p:cNvSpPr/>
          <p:nvPr/>
        </p:nvSpPr>
        <p:spPr>
          <a:xfrm>
            <a:off x="8475766" y="1974788"/>
            <a:ext cx="2932638" cy="455064"/>
          </a:xfrm>
          <a:prstGeom prst="rect">
            <a:avLst/>
          </a:prstGeom>
          <a:solidFill>
            <a:srgbClr val="E84E20"/>
          </a:solidFill>
          <a:ln/>
        </p:spPr>
        <p:txBody>
          <a:bodyPr/>
          <a:lstStyle/>
          <a:p>
            <a:endParaRPr lang="ko-KR" altLang="en-US" sz="15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05" name="Text 18">
            <a:extLst>
              <a:ext uri="{FF2B5EF4-FFF2-40B4-BE49-F238E27FC236}">
                <a16:creationId xmlns:a16="http://schemas.microsoft.com/office/drawing/2014/main" id="{48383617-F4F6-1B17-B6BD-5296C5BE45B8}"/>
              </a:ext>
            </a:extLst>
          </p:cNvPr>
          <p:cNvSpPr/>
          <p:nvPr/>
        </p:nvSpPr>
        <p:spPr>
          <a:xfrm>
            <a:off x="8475766" y="1974788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코너 2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06" name="Shape 19">
            <a:extLst>
              <a:ext uri="{FF2B5EF4-FFF2-40B4-BE49-F238E27FC236}">
                <a16:creationId xmlns:a16="http://schemas.microsoft.com/office/drawing/2014/main" id="{1EF2B3EE-ECD2-6CAC-38F5-485259A2CA52}"/>
              </a:ext>
            </a:extLst>
          </p:cNvPr>
          <p:cNvSpPr/>
          <p:nvPr/>
        </p:nvSpPr>
        <p:spPr>
          <a:xfrm>
            <a:off x="9588146" y="1974788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07" name="Text 20">
            <a:extLst>
              <a:ext uri="{FF2B5EF4-FFF2-40B4-BE49-F238E27FC236}">
                <a16:creationId xmlns:a16="http://schemas.microsoft.com/office/drawing/2014/main" id="{CB0AD26E-DDFE-90E0-EEF9-C373AE7F8AF9}"/>
              </a:ext>
            </a:extLst>
          </p:cNvPr>
          <p:cNvSpPr/>
          <p:nvPr/>
        </p:nvSpPr>
        <p:spPr>
          <a:xfrm>
            <a:off x="9638708" y="1974788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25분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08" name="Text 21">
            <a:extLst>
              <a:ext uri="{FF2B5EF4-FFF2-40B4-BE49-F238E27FC236}">
                <a16:creationId xmlns:a16="http://schemas.microsoft.com/office/drawing/2014/main" id="{58B9EF80-9343-765A-CA06-D6BF20F3B470}"/>
              </a:ext>
            </a:extLst>
          </p:cNvPr>
          <p:cNvSpPr/>
          <p:nvPr/>
        </p:nvSpPr>
        <p:spPr>
          <a:xfrm>
            <a:off x="8576891" y="2480415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킹덤 스퀘어</a:t>
            </a:r>
            <a:endParaRPr lang="en-US" sz="1300" dirty="0"/>
          </a:p>
        </p:txBody>
      </p:sp>
      <p:sp>
        <p:nvSpPr>
          <p:cNvPr id="109" name="Text 22">
            <a:extLst>
              <a:ext uri="{FF2B5EF4-FFF2-40B4-BE49-F238E27FC236}">
                <a16:creationId xmlns:a16="http://schemas.microsoft.com/office/drawing/2014/main" id="{1BA1EB15-BE5A-E175-960A-536D49F762AD}"/>
              </a:ext>
            </a:extLst>
          </p:cNvPr>
          <p:cNvSpPr/>
          <p:nvPr/>
        </p:nvSpPr>
        <p:spPr>
          <a:xfrm>
            <a:off x="8576891" y="2884917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역사서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스토리 미션으로 청종의 삶을 배운다</a:t>
            </a:r>
            <a:endParaRPr lang="en-US" sz="1400" dirty="0"/>
          </a:p>
        </p:txBody>
      </p:sp>
      <p:sp>
        <p:nvSpPr>
          <p:cNvPr id="110" name="Shape 23">
            <a:extLst>
              <a:ext uri="{FF2B5EF4-FFF2-40B4-BE49-F238E27FC236}">
                <a16:creationId xmlns:a16="http://schemas.microsoft.com/office/drawing/2014/main" id="{D78326C3-B023-0297-49CC-AEEFB6FF88AE}"/>
              </a:ext>
            </a:extLst>
          </p:cNvPr>
          <p:cNvSpPr/>
          <p:nvPr/>
        </p:nvSpPr>
        <p:spPr>
          <a:xfrm>
            <a:off x="2205989" y="3946734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11" name="Shape 24">
            <a:extLst>
              <a:ext uri="{FF2B5EF4-FFF2-40B4-BE49-F238E27FC236}">
                <a16:creationId xmlns:a16="http://schemas.microsoft.com/office/drawing/2014/main" id="{D6964FF5-91A6-899D-9B34-FECB4807CD5E}"/>
              </a:ext>
            </a:extLst>
          </p:cNvPr>
          <p:cNvSpPr/>
          <p:nvPr/>
        </p:nvSpPr>
        <p:spPr>
          <a:xfrm>
            <a:off x="2205989" y="3946734"/>
            <a:ext cx="2932638" cy="455064"/>
          </a:xfrm>
          <a:prstGeom prst="rect">
            <a:avLst/>
          </a:prstGeom>
          <a:solidFill>
            <a:srgbClr val="E84E20"/>
          </a:solidFill>
          <a:ln/>
        </p:spPr>
        <p:txBody>
          <a:bodyPr/>
          <a:lstStyle/>
          <a:p>
            <a:endParaRPr lang="ko-KR" alt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12" name="Text 25">
            <a:extLst>
              <a:ext uri="{FF2B5EF4-FFF2-40B4-BE49-F238E27FC236}">
                <a16:creationId xmlns:a16="http://schemas.microsoft.com/office/drawing/2014/main" id="{0C7B1224-3B87-67A0-E299-E0B53CE438AF}"/>
              </a:ext>
            </a:extLst>
          </p:cNvPr>
          <p:cNvSpPr/>
          <p:nvPr/>
        </p:nvSpPr>
        <p:spPr>
          <a:xfrm>
            <a:off x="2205989" y="3946734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코너 3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13" name="Shape 26">
            <a:extLst>
              <a:ext uri="{FF2B5EF4-FFF2-40B4-BE49-F238E27FC236}">
                <a16:creationId xmlns:a16="http://schemas.microsoft.com/office/drawing/2014/main" id="{990DE891-BBD1-CA61-CEFE-B5FD6B606A45}"/>
              </a:ext>
            </a:extLst>
          </p:cNvPr>
          <p:cNvSpPr/>
          <p:nvPr/>
        </p:nvSpPr>
        <p:spPr>
          <a:xfrm>
            <a:off x="3318369" y="3946734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14" name="Text 27">
            <a:extLst>
              <a:ext uri="{FF2B5EF4-FFF2-40B4-BE49-F238E27FC236}">
                <a16:creationId xmlns:a16="http://schemas.microsoft.com/office/drawing/2014/main" id="{48191717-3B22-C91D-71F0-005A293B4FB8}"/>
              </a:ext>
            </a:extLst>
          </p:cNvPr>
          <p:cNvSpPr/>
          <p:nvPr/>
        </p:nvSpPr>
        <p:spPr>
          <a:xfrm>
            <a:off x="3368931" y="3946734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25분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15" name="Text 28">
            <a:extLst>
              <a:ext uri="{FF2B5EF4-FFF2-40B4-BE49-F238E27FC236}">
                <a16:creationId xmlns:a16="http://schemas.microsoft.com/office/drawing/2014/main" id="{AB8A9617-8ECF-04B1-4D44-3B7C4EE90FB3}"/>
              </a:ext>
            </a:extLst>
          </p:cNvPr>
          <p:cNvSpPr/>
          <p:nvPr/>
        </p:nvSpPr>
        <p:spPr>
          <a:xfrm>
            <a:off x="2307114" y="4452361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메시지 스퀘어</a:t>
            </a:r>
            <a:endParaRPr lang="en-US" sz="1300" dirty="0"/>
          </a:p>
        </p:txBody>
      </p:sp>
      <p:sp>
        <p:nvSpPr>
          <p:cNvPr id="116" name="Text 29">
            <a:extLst>
              <a:ext uri="{FF2B5EF4-FFF2-40B4-BE49-F238E27FC236}">
                <a16:creationId xmlns:a16="http://schemas.microsoft.com/office/drawing/2014/main" id="{5F2C200D-B1C3-C6BE-A075-0EFD073F0D84}"/>
              </a:ext>
            </a:extLst>
          </p:cNvPr>
          <p:cNvSpPr/>
          <p:nvPr/>
        </p:nvSpPr>
        <p:spPr>
          <a:xfrm>
            <a:off x="2307114" y="4856863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선지서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성전 재건 활동으로 예배의 삶을 배운다</a:t>
            </a:r>
            <a:endParaRPr lang="en-US" sz="1400" dirty="0"/>
          </a:p>
        </p:txBody>
      </p:sp>
      <p:sp>
        <p:nvSpPr>
          <p:cNvPr id="117" name="Shape 30">
            <a:extLst>
              <a:ext uri="{FF2B5EF4-FFF2-40B4-BE49-F238E27FC236}">
                <a16:creationId xmlns:a16="http://schemas.microsoft.com/office/drawing/2014/main" id="{6339939D-8338-F522-4DBB-261B1E213E75}"/>
              </a:ext>
            </a:extLst>
          </p:cNvPr>
          <p:cNvSpPr/>
          <p:nvPr/>
        </p:nvSpPr>
        <p:spPr>
          <a:xfrm>
            <a:off x="5340877" y="3946734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18" name="Shape 31">
            <a:extLst>
              <a:ext uri="{FF2B5EF4-FFF2-40B4-BE49-F238E27FC236}">
                <a16:creationId xmlns:a16="http://schemas.microsoft.com/office/drawing/2014/main" id="{59CD51DC-4D91-88B4-8EF5-FEA30462E934}"/>
              </a:ext>
            </a:extLst>
          </p:cNvPr>
          <p:cNvSpPr/>
          <p:nvPr/>
        </p:nvSpPr>
        <p:spPr>
          <a:xfrm>
            <a:off x="5340877" y="3946734"/>
            <a:ext cx="2932638" cy="455064"/>
          </a:xfrm>
          <a:prstGeom prst="rect">
            <a:avLst/>
          </a:prstGeom>
          <a:solidFill>
            <a:srgbClr val="E84E20"/>
          </a:solidFill>
          <a:ln/>
        </p:spPr>
        <p:txBody>
          <a:bodyPr/>
          <a:lstStyle/>
          <a:p>
            <a:endParaRPr lang="ko-KR" altLang="en-US" sz="15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19" name="Text 32">
            <a:extLst>
              <a:ext uri="{FF2B5EF4-FFF2-40B4-BE49-F238E27FC236}">
                <a16:creationId xmlns:a16="http://schemas.microsoft.com/office/drawing/2014/main" id="{942E7DBB-1A80-AC72-8BF7-F4C2C7A69B81}"/>
              </a:ext>
            </a:extLst>
          </p:cNvPr>
          <p:cNvSpPr/>
          <p:nvPr/>
        </p:nvSpPr>
        <p:spPr>
          <a:xfrm>
            <a:off x="5340877" y="3946734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코너 4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0" name="Shape 33">
            <a:extLst>
              <a:ext uri="{FF2B5EF4-FFF2-40B4-BE49-F238E27FC236}">
                <a16:creationId xmlns:a16="http://schemas.microsoft.com/office/drawing/2014/main" id="{703C2EAD-E55F-4CCD-3545-81DBF40033F3}"/>
              </a:ext>
            </a:extLst>
          </p:cNvPr>
          <p:cNvSpPr/>
          <p:nvPr/>
        </p:nvSpPr>
        <p:spPr>
          <a:xfrm>
            <a:off x="6453257" y="3946734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21" name="Text 34">
            <a:extLst>
              <a:ext uri="{FF2B5EF4-FFF2-40B4-BE49-F238E27FC236}">
                <a16:creationId xmlns:a16="http://schemas.microsoft.com/office/drawing/2014/main" id="{C000E946-27E2-8740-31E8-BC4381A1ED1C}"/>
              </a:ext>
            </a:extLst>
          </p:cNvPr>
          <p:cNvSpPr/>
          <p:nvPr/>
        </p:nvSpPr>
        <p:spPr>
          <a:xfrm>
            <a:off x="6503820" y="3946734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25분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2" name="Text 35">
            <a:extLst>
              <a:ext uri="{FF2B5EF4-FFF2-40B4-BE49-F238E27FC236}">
                <a16:creationId xmlns:a16="http://schemas.microsoft.com/office/drawing/2014/main" id="{EEAB356B-939A-549B-E446-E2AADC9ED49D}"/>
              </a:ext>
            </a:extLst>
          </p:cNvPr>
          <p:cNvSpPr/>
          <p:nvPr/>
        </p:nvSpPr>
        <p:spPr>
          <a:xfrm>
            <a:off x="5442003" y="4452361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위즈덤 스퀘어</a:t>
            </a:r>
            <a:endParaRPr lang="en-US" sz="1300" dirty="0"/>
          </a:p>
        </p:txBody>
      </p:sp>
      <p:sp>
        <p:nvSpPr>
          <p:cNvPr id="123" name="Text 36">
            <a:extLst>
              <a:ext uri="{FF2B5EF4-FFF2-40B4-BE49-F238E27FC236}">
                <a16:creationId xmlns:a16="http://schemas.microsoft.com/office/drawing/2014/main" id="{1A4C3974-92DB-4C21-552C-F4B7133B03B3}"/>
              </a:ext>
            </a:extLst>
          </p:cNvPr>
          <p:cNvSpPr/>
          <p:nvPr/>
        </p:nvSpPr>
        <p:spPr>
          <a:xfrm>
            <a:off x="5442003" y="4856863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시가서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찬양 맞추기 활동으로 찬양의 삶을 배운다</a:t>
            </a:r>
            <a:endParaRPr lang="en-US" sz="1400" dirty="0"/>
          </a:p>
        </p:txBody>
      </p:sp>
      <p:sp>
        <p:nvSpPr>
          <p:cNvPr id="124" name="Shape 37">
            <a:extLst>
              <a:ext uri="{FF2B5EF4-FFF2-40B4-BE49-F238E27FC236}">
                <a16:creationId xmlns:a16="http://schemas.microsoft.com/office/drawing/2014/main" id="{48A6D4C7-C619-6994-1038-8B77CC3525FC}"/>
              </a:ext>
            </a:extLst>
          </p:cNvPr>
          <p:cNvSpPr/>
          <p:nvPr/>
        </p:nvSpPr>
        <p:spPr>
          <a:xfrm>
            <a:off x="8475766" y="3946734"/>
            <a:ext cx="2932638" cy="1769695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25" name="Shape 38">
            <a:extLst>
              <a:ext uri="{FF2B5EF4-FFF2-40B4-BE49-F238E27FC236}">
                <a16:creationId xmlns:a16="http://schemas.microsoft.com/office/drawing/2014/main" id="{C0B1FBF0-BABF-841C-EBBA-7B1B2D38EF35}"/>
              </a:ext>
            </a:extLst>
          </p:cNvPr>
          <p:cNvSpPr/>
          <p:nvPr/>
        </p:nvSpPr>
        <p:spPr>
          <a:xfrm>
            <a:off x="8475766" y="3946734"/>
            <a:ext cx="2932638" cy="455064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 sz="15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6" name="Text 39">
            <a:extLst>
              <a:ext uri="{FF2B5EF4-FFF2-40B4-BE49-F238E27FC236}">
                <a16:creationId xmlns:a16="http://schemas.microsoft.com/office/drawing/2014/main" id="{9C9CCD92-B55E-6F03-1230-B5D64031817C}"/>
              </a:ext>
            </a:extLst>
          </p:cNvPr>
          <p:cNvSpPr/>
          <p:nvPr/>
        </p:nvSpPr>
        <p:spPr>
          <a:xfrm>
            <a:off x="8475766" y="3946734"/>
            <a:ext cx="1112380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도착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7" name="Shape 40">
            <a:extLst>
              <a:ext uri="{FF2B5EF4-FFF2-40B4-BE49-F238E27FC236}">
                <a16:creationId xmlns:a16="http://schemas.microsoft.com/office/drawing/2014/main" id="{622709CC-B552-8D94-F5A9-0A786595498C}"/>
              </a:ext>
            </a:extLst>
          </p:cNvPr>
          <p:cNvSpPr/>
          <p:nvPr/>
        </p:nvSpPr>
        <p:spPr>
          <a:xfrm>
            <a:off x="9588146" y="3946734"/>
            <a:ext cx="20225" cy="455064"/>
          </a:xfrm>
          <a:prstGeom prst="rect">
            <a:avLst/>
          </a:prstGeom>
          <a:solidFill>
            <a:srgbClr val="FFFFFF">
              <a:alpha val="4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28" name="Text 41">
            <a:extLst>
              <a:ext uri="{FF2B5EF4-FFF2-40B4-BE49-F238E27FC236}">
                <a16:creationId xmlns:a16="http://schemas.microsoft.com/office/drawing/2014/main" id="{7D73DD18-EF62-62E7-28B5-3B9CB13AD69D}"/>
              </a:ext>
            </a:extLst>
          </p:cNvPr>
          <p:cNvSpPr/>
          <p:nvPr/>
        </p:nvSpPr>
        <p:spPr>
          <a:xfrm>
            <a:off x="9638708" y="3946734"/>
            <a:ext cx="1719132" cy="455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10분</a:t>
            </a:r>
            <a:endParaRPr lang="en-US" sz="15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9" name="Text 42">
            <a:extLst>
              <a:ext uri="{FF2B5EF4-FFF2-40B4-BE49-F238E27FC236}">
                <a16:creationId xmlns:a16="http://schemas.microsoft.com/office/drawing/2014/main" id="{3BE5AF5D-80C7-C765-AAFA-39726E32BFF5}"/>
              </a:ext>
            </a:extLst>
          </p:cNvPr>
          <p:cNvSpPr/>
          <p:nvPr/>
        </p:nvSpPr>
        <p:spPr>
          <a:xfrm>
            <a:off x="8576891" y="4452361"/>
            <a:ext cx="2730387" cy="4045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에필로그</a:t>
            </a:r>
            <a:endParaRPr lang="en-US" sz="1300" dirty="0"/>
          </a:p>
        </p:txBody>
      </p:sp>
      <p:sp>
        <p:nvSpPr>
          <p:cNvPr id="130" name="Text 43">
            <a:extLst>
              <a:ext uri="{FF2B5EF4-FFF2-40B4-BE49-F238E27FC236}">
                <a16:creationId xmlns:a16="http://schemas.microsoft.com/office/drawing/2014/main" id="{785AAFEF-8EB3-4DD5-6C1C-C6AE186219AA}"/>
              </a:ext>
            </a:extLst>
          </p:cNvPr>
          <p:cNvSpPr/>
          <p:nvPr/>
        </p:nvSpPr>
        <p:spPr>
          <a:xfrm>
            <a:off x="8576891" y="4856863"/>
            <a:ext cx="2730387" cy="7584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정리 </a:t>
            </a:r>
            <a:r>
              <a:rPr lang="en-US" sz="14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활동</a:t>
            </a:r>
            <a:r>
              <a:rPr lang="en-US" sz="14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- 성경의 시공간을 배운 삶을 되새긴다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6120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CCED6-3D28-ABDB-4ABB-2F96FE380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D305F5ED-940A-DE61-7909-DA5C432097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204C50B6-4FDE-C4B2-5865-C5EE1785C4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0810" y="596869"/>
            <a:ext cx="8010377" cy="566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311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108513-ECA8-9142-5B4A-C2D152F7AF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92BAD03E-E8A9-E7E7-87C9-612E0327E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A1C22206-D05D-9D6B-7631-1715C4968A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744" b="24394"/>
          <a:stretch>
            <a:fillRect/>
          </a:stretch>
        </p:blipFill>
        <p:spPr>
          <a:xfrm>
            <a:off x="2209798" y="1000817"/>
            <a:ext cx="7772402" cy="4856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39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EF51C-991C-329D-06E9-AA18F448C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789CD11-6BB1-50E9-3B9A-BCEC2FAFD5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09FEA3-02BE-05B2-2668-8FDEAA67614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출발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프롤로그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교사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체크리스트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4" name="Shape 2">
            <a:extLst>
              <a:ext uri="{FF2B5EF4-FFF2-40B4-BE49-F238E27FC236}">
                <a16:creationId xmlns:a16="http://schemas.microsoft.com/office/drawing/2014/main" id="{3BF3F3B3-7BD4-E724-5425-5DF5BC71C9B1}"/>
              </a:ext>
            </a:extLst>
          </p:cNvPr>
          <p:cNvSpPr/>
          <p:nvPr/>
        </p:nvSpPr>
        <p:spPr>
          <a:xfrm>
            <a:off x="1715629" y="1951956"/>
            <a:ext cx="4023360" cy="13716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35" name="Shape 3">
            <a:extLst>
              <a:ext uri="{FF2B5EF4-FFF2-40B4-BE49-F238E27FC236}">
                <a16:creationId xmlns:a16="http://schemas.microsoft.com/office/drawing/2014/main" id="{EAE30863-F522-9474-401C-CB64B86C6039}"/>
              </a:ext>
            </a:extLst>
          </p:cNvPr>
          <p:cNvSpPr/>
          <p:nvPr/>
        </p:nvSpPr>
        <p:spPr>
          <a:xfrm>
            <a:off x="1715629" y="1951956"/>
            <a:ext cx="64008" cy="1371600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6" name="Text 4">
            <a:extLst>
              <a:ext uri="{FF2B5EF4-FFF2-40B4-BE49-F238E27FC236}">
                <a16:creationId xmlns:a16="http://schemas.microsoft.com/office/drawing/2014/main" id="{7F670BFA-1B56-ABBB-449D-C0ABBCC509EF}"/>
              </a:ext>
            </a:extLst>
          </p:cNvPr>
          <p:cNvSpPr/>
          <p:nvPr/>
        </p:nvSpPr>
        <p:spPr>
          <a:xfrm>
            <a:off x="1880221" y="2043396"/>
            <a:ext cx="37673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제공 자료</a:t>
            </a:r>
            <a:endParaRPr lang="en-US" sz="13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7" name="Text 5">
            <a:extLst>
              <a:ext uri="{FF2B5EF4-FFF2-40B4-BE49-F238E27FC236}">
                <a16:creationId xmlns:a16="http://schemas.microsoft.com/office/drawing/2014/main" id="{84659531-5BF2-0780-7673-E187EE266F06}"/>
              </a:ext>
            </a:extLst>
          </p:cNvPr>
          <p:cNvSpPr/>
          <p:nvPr/>
        </p:nvSpPr>
        <p:spPr>
          <a:xfrm>
            <a:off x="1880221" y="2395932"/>
            <a:ext cx="3767328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바이블 스퀘어 지도 (A4, 조 수에 맞게 출력)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바이블 스퀘어 진행 PPT (컴퓨터에 설치)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코너별 팻말 PDF (A3 출력 후 코너 출입문에 부착)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38" name="Shape 6">
            <a:extLst>
              <a:ext uri="{FF2B5EF4-FFF2-40B4-BE49-F238E27FC236}">
                <a16:creationId xmlns:a16="http://schemas.microsoft.com/office/drawing/2014/main" id="{1700D7AF-0A3B-93A7-C722-A58DD6CF57B0}"/>
              </a:ext>
            </a:extLst>
          </p:cNvPr>
          <p:cNvSpPr/>
          <p:nvPr/>
        </p:nvSpPr>
        <p:spPr>
          <a:xfrm>
            <a:off x="1715629" y="3517808"/>
            <a:ext cx="4023360" cy="13716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39" name="Shape 7">
            <a:extLst>
              <a:ext uri="{FF2B5EF4-FFF2-40B4-BE49-F238E27FC236}">
                <a16:creationId xmlns:a16="http://schemas.microsoft.com/office/drawing/2014/main" id="{B452AD86-F684-438E-6E39-11BDC875EFD4}"/>
              </a:ext>
            </a:extLst>
          </p:cNvPr>
          <p:cNvSpPr/>
          <p:nvPr/>
        </p:nvSpPr>
        <p:spPr>
          <a:xfrm>
            <a:off x="1715629" y="3517808"/>
            <a:ext cx="64008" cy="1371600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DC49A4D6-C9AF-99E1-7191-2B4D24D9A964}"/>
              </a:ext>
            </a:extLst>
          </p:cNvPr>
          <p:cNvSpPr/>
          <p:nvPr/>
        </p:nvSpPr>
        <p:spPr>
          <a:xfrm>
            <a:off x="1880221" y="3609248"/>
            <a:ext cx="385876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기타 자료</a:t>
            </a:r>
            <a:endParaRPr lang="en-US" sz="13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78A2A53E-78A2-6872-3A99-6DF5C933E12F}"/>
              </a:ext>
            </a:extLst>
          </p:cNvPr>
          <p:cNvSpPr/>
          <p:nvPr/>
        </p:nvSpPr>
        <p:spPr>
          <a:xfrm>
            <a:off x="1880221" y="3961784"/>
            <a:ext cx="3858768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A3 용지, A4 용지(100g 이상), 셀로판테이프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도장 4개 (코너별 진행 교사 보관)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필기도구 (볼펜)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46" name="Shape 14">
            <a:extLst>
              <a:ext uri="{FF2B5EF4-FFF2-40B4-BE49-F238E27FC236}">
                <a16:creationId xmlns:a16="http://schemas.microsoft.com/office/drawing/2014/main" id="{6350C253-B6F0-90D7-644D-4097704FDC84}"/>
              </a:ext>
            </a:extLst>
          </p:cNvPr>
          <p:cNvSpPr/>
          <p:nvPr/>
        </p:nvSpPr>
        <p:spPr>
          <a:xfrm>
            <a:off x="1715629" y="5027552"/>
            <a:ext cx="9308177" cy="986983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7" name="Text 15">
            <a:extLst>
              <a:ext uri="{FF2B5EF4-FFF2-40B4-BE49-F238E27FC236}">
                <a16:creationId xmlns:a16="http://schemas.microsoft.com/office/drawing/2014/main" id="{91A6D51A-ABF0-FE01-7264-51C562DDD4B7}"/>
              </a:ext>
            </a:extLst>
          </p:cNvPr>
          <p:cNvSpPr/>
          <p:nvPr/>
        </p:nvSpPr>
        <p:spPr>
          <a:xfrm>
            <a:off x="1976757" y="5124342"/>
            <a:ext cx="8903473" cy="97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50000"/>
              </a:lnSpc>
            </a:pP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1. 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프로그램이 원활하게 진행될 수 있도록</a:t>
            </a: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, 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사전에 각 조의 이동 코너를 정하고 </a:t>
            </a:r>
            <a:r>
              <a:rPr lang="ko-KR" altLang="en-US" sz="1400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타임키퍼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교사를 지정하여 운영할 수 있다</a:t>
            </a: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2. 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외부로 이동하거나 안전사고의 우려가 있는 장소에는 보조교사를 배치하여 안전하게 운영한다</a:t>
            </a: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3. 4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개의 코너 외에도 이동 중에 쉬거나 간식을 먹을 수 있는 코너를 별도로 운영할 수 있다</a:t>
            </a: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04C1A9AA-085C-B8C4-15E6-3B12C7233336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sp>
        <p:nvSpPr>
          <p:cNvPr id="6" name="Shape 10">
            <a:extLst>
              <a:ext uri="{FF2B5EF4-FFF2-40B4-BE49-F238E27FC236}">
                <a16:creationId xmlns:a16="http://schemas.microsoft.com/office/drawing/2014/main" id="{854E0BEE-4119-7F90-D065-781A6210F10C}"/>
              </a:ext>
            </a:extLst>
          </p:cNvPr>
          <p:cNvSpPr/>
          <p:nvPr/>
        </p:nvSpPr>
        <p:spPr>
          <a:xfrm>
            <a:off x="6096000" y="1957220"/>
            <a:ext cx="4927806" cy="293218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7" name="Shape 11">
            <a:extLst>
              <a:ext uri="{FF2B5EF4-FFF2-40B4-BE49-F238E27FC236}">
                <a16:creationId xmlns:a16="http://schemas.microsoft.com/office/drawing/2014/main" id="{128C28EA-8856-498B-3A52-1002B809E408}"/>
              </a:ext>
            </a:extLst>
          </p:cNvPr>
          <p:cNvSpPr/>
          <p:nvPr/>
        </p:nvSpPr>
        <p:spPr>
          <a:xfrm>
            <a:off x="6067369" y="1948076"/>
            <a:ext cx="64008" cy="2955104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8" name="Text 12">
            <a:extLst>
              <a:ext uri="{FF2B5EF4-FFF2-40B4-BE49-F238E27FC236}">
                <a16:creationId xmlns:a16="http://schemas.microsoft.com/office/drawing/2014/main" id="{6118284E-F120-133A-2E0C-3BCCD25D827B}"/>
              </a:ext>
            </a:extLst>
          </p:cNvPr>
          <p:cNvSpPr/>
          <p:nvPr/>
        </p:nvSpPr>
        <p:spPr>
          <a:xfrm>
            <a:off x="6231961" y="1993796"/>
            <a:ext cx="8046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바이블 스퀘어 진행 규칙 (청소년에게 안내)</a:t>
            </a:r>
            <a:endParaRPr lang="en-US" sz="13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" name="Text 13">
            <a:extLst>
              <a:ext uri="{FF2B5EF4-FFF2-40B4-BE49-F238E27FC236}">
                <a16:creationId xmlns:a16="http://schemas.microsoft.com/office/drawing/2014/main" id="{8D8B658D-122B-B1C3-DCF2-CC49DF8C7C45}"/>
              </a:ext>
            </a:extLst>
          </p:cNvPr>
          <p:cNvSpPr/>
          <p:nvPr/>
        </p:nvSpPr>
        <p:spPr>
          <a:xfrm>
            <a:off x="6231961" y="2395932"/>
            <a:ext cx="4700405" cy="22790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① 조장을 정하고, 조장을 중심으로 서로 협력한다.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② 이동할 때는 질서를 지키며 걸어서 이동한다.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③ 프로그램 진행 중 만나는 선생님과 친구들에게 반갑게 인사한다.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④ 각 코너를 마친 후에는 확인 도장을 꼭 받는다.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⑤ 응급상황이 발생할 경우, 즉시 주변에 있는 선생님께 도움을 요청한다.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559993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73245-ABBB-BF81-FA14-42450ED0C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B674FB0-44E5-D8C2-FC7E-CD392D28F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7972E0-3FF3-8C85-8163-65B969632941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출발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프롤로그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교사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체크리스트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4" name="Shape 2">
            <a:extLst>
              <a:ext uri="{FF2B5EF4-FFF2-40B4-BE49-F238E27FC236}">
                <a16:creationId xmlns:a16="http://schemas.microsoft.com/office/drawing/2014/main" id="{AA46D8EB-7B7A-B8E2-10FD-ECD9B77EEDC5}"/>
              </a:ext>
            </a:extLst>
          </p:cNvPr>
          <p:cNvSpPr/>
          <p:nvPr/>
        </p:nvSpPr>
        <p:spPr>
          <a:xfrm>
            <a:off x="934270" y="2166348"/>
            <a:ext cx="10495729" cy="3896522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 dirty="0"/>
          </a:p>
        </p:txBody>
      </p:sp>
      <p:sp>
        <p:nvSpPr>
          <p:cNvPr id="35" name="Shape 3">
            <a:extLst>
              <a:ext uri="{FF2B5EF4-FFF2-40B4-BE49-F238E27FC236}">
                <a16:creationId xmlns:a16="http://schemas.microsoft.com/office/drawing/2014/main" id="{76A4927B-E440-E6D3-5AA4-922D9DD99DBC}"/>
              </a:ext>
            </a:extLst>
          </p:cNvPr>
          <p:cNvSpPr/>
          <p:nvPr/>
        </p:nvSpPr>
        <p:spPr>
          <a:xfrm>
            <a:off x="934271" y="2166348"/>
            <a:ext cx="10495728" cy="91440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6" name="Text 4">
            <a:extLst>
              <a:ext uri="{FF2B5EF4-FFF2-40B4-BE49-F238E27FC236}">
                <a16:creationId xmlns:a16="http://schemas.microsoft.com/office/drawing/2014/main" id="{8B1E8798-DC71-81C1-0789-46B91E29B96E}"/>
              </a:ext>
            </a:extLst>
          </p:cNvPr>
          <p:cNvSpPr/>
          <p:nvPr/>
        </p:nvSpPr>
        <p:spPr>
          <a:xfrm>
            <a:off x="934271" y="1801435"/>
            <a:ext cx="37673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제공 자료</a:t>
            </a:r>
            <a:endParaRPr lang="en-US" sz="13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A6230F5C-74E1-A865-0496-0F65641B5847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A3F7FFFD-40A5-E7E3-20B8-A6F713CF03A1}"/>
              </a:ext>
            </a:extLst>
          </p:cNvPr>
          <p:cNvSpPr/>
          <p:nvPr/>
        </p:nvSpPr>
        <p:spPr>
          <a:xfrm>
            <a:off x="1098863" y="2610324"/>
            <a:ext cx="3767328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4C74F22E-DD9A-9BE5-AD36-F9D9E2512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4136" y="2843048"/>
            <a:ext cx="4260734" cy="3022644"/>
          </a:xfrm>
          <a:prstGeom prst="rect">
            <a:avLst/>
          </a:prstGeom>
        </p:spPr>
      </p:pic>
      <p:sp>
        <p:nvSpPr>
          <p:cNvPr id="7" name="Text 5">
            <a:extLst>
              <a:ext uri="{FF2B5EF4-FFF2-40B4-BE49-F238E27FC236}">
                <a16:creationId xmlns:a16="http://schemas.microsoft.com/office/drawing/2014/main" id="{5975B0B7-6D3E-0536-6C6B-511E09FB431A}"/>
              </a:ext>
            </a:extLst>
          </p:cNvPr>
          <p:cNvSpPr/>
          <p:nvPr/>
        </p:nvSpPr>
        <p:spPr>
          <a:xfrm>
            <a:off x="6361398" y="2454969"/>
            <a:ext cx="4260734" cy="388078"/>
          </a:xfrm>
          <a:prstGeom prst="rect">
            <a:avLst/>
          </a:prstGeom>
          <a:solidFill>
            <a:srgbClr val="DBF3F4"/>
          </a:solidFill>
          <a:ln/>
        </p:spPr>
        <p:txBody>
          <a:bodyPr wrap="square" lIns="0" tIns="0" rIns="0" bIns="0" rtlCol="0" anchor="t"/>
          <a:lstStyle/>
          <a:p>
            <a:pPr algn="ctr">
              <a:lnSpc>
                <a:spcPct val="150000"/>
              </a:lnSpc>
              <a:buSzPct val="100000"/>
            </a:pP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바이블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스퀘어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지도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(A4, 조 </a:t>
            </a: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수에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맞게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출력</a:t>
            </a:r>
            <a:r>
              <a:rPr lang="en-US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)</a:t>
            </a:r>
            <a:endParaRPr lang="en-US" sz="16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D25316BB-AC1C-4C42-DEE1-FCB677FA08D5}"/>
              </a:ext>
            </a:extLst>
          </p:cNvPr>
          <p:cNvSpPr/>
          <p:nvPr/>
        </p:nvSpPr>
        <p:spPr>
          <a:xfrm>
            <a:off x="1896916" y="2454966"/>
            <a:ext cx="4260734" cy="388078"/>
          </a:xfrm>
          <a:prstGeom prst="rect">
            <a:avLst/>
          </a:prstGeom>
          <a:solidFill>
            <a:srgbClr val="DBF3F4"/>
          </a:solidFill>
          <a:ln/>
        </p:spPr>
        <p:txBody>
          <a:bodyPr wrap="square" lIns="0" tIns="0" rIns="0" bIns="0" rtlCol="0" anchor="t"/>
          <a:lstStyle/>
          <a:p>
            <a:pPr algn="ctr">
              <a:lnSpc>
                <a:spcPct val="150000"/>
              </a:lnSpc>
              <a:buSzPct val="100000"/>
            </a:pP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코너별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팻말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PDF (A3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출력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후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출입문에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부착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)</a:t>
            </a:r>
            <a:endParaRPr lang="en-US" altLang="ko-KR" sz="16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3658A248-6EAF-039E-95EF-51B5172B29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6916" y="2843045"/>
            <a:ext cx="4260736" cy="302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685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23FF930-07B3-7847-8995-EC83BF568D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5" name="Shape 4">
            <a:extLst>
              <a:ext uri="{FF2B5EF4-FFF2-40B4-BE49-F238E27FC236}">
                <a16:creationId xmlns:a16="http://schemas.microsoft.com/office/drawing/2014/main" id="{80F39A41-2452-4D96-AFA8-83BB07EC1796}"/>
              </a:ext>
            </a:extLst>
          </p:cNvPr>
          <p:cNvSpPr/>
          <p:nvPr/>
        </p:nvSpPr>
        <p:spPr>
          <a:xfrm>
            <a:off x="4704721" y="2648744"/>
            <a:ext cx="7088767" cy="825053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20016767-3F3F-A7ED-6F2B-B00CCEF640C2}"/>
              </a:ext>
            </a:extLst>
          </p:cNvPr>
          <p:cNvSpPr/>
          <p:nvPr/>
        </p:nvSpPr>
        <p:spPr>
          <a:xfrm>
            <a:off x="4704721" y="2648744"/>
            <a:ext cx="1134447" cy="825053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B7080E94-CB08-D943-BE1B-D63E5E022157}"/>
              </a:ext>
            </a:extLst>
          </p:cNvPr>
          <p:cNvSpPr/>
          <p:nvPr/>
        </p:nvSpPr>
        <p:spPr>
          <a:xfrm>
            <a:off x="4704721" y="2648744"/>
            <a:ext cx="1134447" cy="464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1</a:t>
            </a:r>
            <a:endParaRPr lang="en-US" sz="1100" dirty="0"/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E9580191-1CA6-D215-5D49-481CCE61714E}"/>
              </a:ext>
            </a:extLst>
          </p:cNvPr>
          <p:cNvSpPr/>
          <p:nvPr/>
        </p:nvSpPr>
        <p:spPr>
          <a:xfrm>
            <a:off x="4704721" y="3053731"/>
            <a:ext cx="1134447" cy="4125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5분</a:t>
            </a:r>
            <a:endParaRPr lang="en-US" sz="1000" dirty="0"/>
          </a:p>
        </p:txBody>
      </p:sp>
      <p:sp>
        <p:nvSpPr>
          <p:cNvPr id="9" name="Text 8">
            <a:extLst>
              <a:ext uri="{FF2B5EF4-FFF2-40B4-BE49-F238E27FC236}">
                <a16:creationId xmlns:a16="http://schemas.microsoft.com/office/drawing/2014/main" id="{40C20455-B285-B463-68E7-AFFA38D25F12}"/>
              </a:ext>
            </a:extLst>
          </p:cNvPr>
          <p:cNvSpPr/>
          <p:nvPr/>
        </p:nvSpPr>
        <p:spPr>
          <a:xfrm>
            <a:off x="5949911" y="2700310"/>
            <a:ext cx="3112644" cy="340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보이지 않는 시작</a:t>
            </a:r>
            <a:endParaRPr lang="en-US" sz="1300" dirty="0"/>
          </a:p>
        </p:txBody>
      </p:sp>
      <p:sp>
        <p:nvSpPr>
          <p:cNvPr id="10" name="Text 9">
            <a:extLst>
              <a:ext uri="{FF2B5EF4-FFF2-40B4-BE49-F238E27FC236}">
                <a16:creationId xmlns:a16="http://schemas.microsoft.com/office/drawing/2014/main" id="{DC615D9F-CEF9-81E0-E5EF-44F1EB7517C6}"/>
              </a:ext>
            </a:extLst>
          </p:cNvPr>
          <p:cNvSpPr/>
          <p:nvPr/>
        </p:nvSpPr>
        <p:spPr>
          <a:xfrm>
            <a:off x="7383318" y="2736406"/>
            <a:ext cx="3127867" cy="288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준비: 글자 카드 11장, 고깔 모자, 책상+마스킹테이프</a:t>
            </a:r>
            <a:endParaRPr lang="en-US" sz="1000" dirty="0"/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AA956FE2-2FAD-416C-B770-8D04CFEE5EED}"/>
              </a:ext>
            </a:extLst>
          </p:cNvPr>
          <p:cNvSpPr/>
          <p:nvPr/>
        </p:nvSpPr>
        <p:spPr>
          <a:xfrm>
            <a:off x="5942301" y="3092210"/>
            <a:ext cx="3447888" cy="3093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고깔 모자를 얼굴에 쓰고 흩어진 글자 카드를 </a:t>
            </a:r>
            <a:r>
              <a:rPr lang="en-US" sz="10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찾아</a:t>
            </a: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'너는 복의 근원이 될 것이다'를 완성한다.</a:t>
            </a:r>
            <a:endParaRPr lang="en-US" sz="1000" dirty="0"/>
          </a:p>
        </p:txBody>
      </p:sp>
      <p:sp>
        <p:nvSpPr>
          <p:cNvPr id="12" name="Shape 11">
            <a:extLst>
              <a:ext uri="{FF2B5EF4-FFF2-40B4-BE49-F238E27FC236}">
                <a16:creationId xmlns:a16="http://schemas.microsoft.com/office/drawing/2014/main" id="{ADA8EF84-3DDF-72BB-1A35-8D4450358D6E}"/>
              </a:ext>
            </a:extLst>
          </p:cNvPr>
          <p:cNvSpPr/>
          <p:nvPr/>
        </p:nvSpPr>
        <p:spPr>
          <a:xfrm>
            <a:off x="4704721" y="3650526"/>
            <a:ext cx="7088767" cy="845967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3" name="Shape 12">
            <a:extLst>
              <a:ext uri="{FF2B5EF4-FFF2-40B4-BE49-F238E27FC236}">
                <a16:creationId xmlns:a16="http://schemas.microsoft.com/office/drawing/2014/main" id="{A81FBEE8-2585-F125-B253-74DDDF802334}"/>
              </a:ext>
            </a:extLst>
          </p:cNvPr>
          <p:cNvSpPr/>
          <p:nvPr/>
        </p:nvSpPr>
        <p:spPr>
          <a:xfrm>
            <a:off x="4704721" y="3650526"/>
            <a:ext cx="1134447" cy="845967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4" name="Text 13">
            <a:extLst>
              <a:ext uri="{FF2B5EF4-FFF2-40B4-BE49-F238E27FC236}">
                <a16:creationId xmlns:a16="http://schemas.microsoft.com/office/drawing/2014/main" id="{7F322F55-1C9C-643B-57F9-2CF64DA167C4}"/>
              </a:ext>
            </a:extLst>
          </p:cNvPr>
          <p:cNvSpPr/>
          <p:nvPr/>
        </p:nvSpPr>
        <p:spPr>
          <a:xfrm>
            <a:off x="4704721" y="3650526"/>
            <a:ext cx="1134447" cy="464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2</a:t>
            </a:r>
            <a:endParaRPr lang="en-US" sz="1100" dirty="0"/>
          </a:p>
        </p:txBody>
      </p:sp>
      <p:sp>
        <p:nvSpPr>
          <p:cNvPr id="15" name="Text 14">
            <a:extLst>
              <a:ext uri="{FF2B5EF4-FFF2-40B4-BE49-F238E27FC236}">
                <a16:creationId xmlns:a16="http://schemas.microsoft.com/office/drawing/2014/main" id="{7F6C268E-A80D-8454-221D-3FF57E247427}"/>
              </a:ext>
            </a:extLst>
          </p:cNvPr>
          <p:cNvSpPr/>
          <p:nvPr/>
        </p:nvSpPr>
        <p:spPr>
          <a:xfrm>
            <a:off x="4704721" y="4032401"/>
            <a:ext cx="1134447" cy="4125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5분</a:t>
            </a:r>
            <a:endParaRPr lang="en-US" sz="1000" dirty="0"/>
          </a:p>
        </p:txBody>
      </p:sp>
      <p:sp>
        <p:nvSpPr>
          <p:cNvPr id="16" name="Text 15">
            <a:extLst>
              <a:ext uri="{FF2B5EF4-FFF2-40B4-BE49-F238E27FC236}">
                <a16:creationId xmlns:a16="http://schemas.microsoft.com/office/drawing/2014/main" id="{56A716F1-6DDD-128D-AC47-F7709896B466}"/>
              </a:ext>
            </a:extLst>
          </p:cNvPr>
          <p:cNvSpPr/>
          <p:nvPr/>
        </p:nvSpPr>
        <p:spPr>
          <a:xfrm>
            <a:off x="5942301" y="3702092"/>
            <a:ext cx="2751202" cy="340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홍해 돌파</a:t>
            </a:r>
            <a:endParaRPr lang="en-US" sz="1300" dirty="0"/>
          </a:p>
        </p:txBody>
      </p:sp>
      <p:sp>
        <p:nvSpPr>
          <p:cNvPr id="17" name="Text 16">
            <a:extLst>
              <a:ext uri="{FF2B5EF4-FFF2-40B4-BE49-F238E27FC236}">
                <a16:creationId xmlns:a16="http://schemas.microsoft.com/office/drawing/2014/main" id="{9407E19C-489B-5567-CA6F-D88F3B331B50}"/>
              </a:ext>
            </a:extLst>
          </p:cNvPr>
          <p:cNvSpPr/>
          <p:nvPr/>
        </p:nvSpPr>
        <p:spPr>
          <a:xfrm>
            <a:off x="7383318" y="3728679"/>
            <a:ext cx="3962753" cy="288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준비: 신문지 10장 이어붙임, 의자 2개, 시편119:105 말씀 출력본</a:t>
            </a:r>
            <a:endParaRPr lang="en-US" sz="1000" dirty="0"/>
          </a:p>
        </p:txBody>
      </p:sp>
      <p:sp>
        <p:nvSpPr>
          <p:cNvPr id="18" name="Text 17">
            <a:extLst>
              <a:ext uri="{FF2B5EF4-FFF2-40B4-BE49-F238E27FC236}">
                <a16:creationId xmlns:a16="http://schemas.microsoft.com/office/drawing/2014/main" id="{A0102A8C-935D-81F9-4E98-B3410273F324}"/>
              </a:ext>
            </a:extLst>
          </p:cNvPr>
          <p:cNvSpPr/>
          <p:nvPr/>
        </p:nvSpPr>
        <p:spPr>
          <a:xfrm>
            <a:off x="5926491" y="4093364"/>
            <a:ext cx="4405832" cy="3093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조원 한 명이 의자에 앉아 신문지를 </a:t>
            </a:r>
            <a:r>
              <a:rPr lang="en-US" sz="10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발로</a:t>
            </a: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0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넘기고</a:t>
            </a:r>
            <a:endParaRPr lang="en-US" sz="1000" dirty="0">
              <a:solidFill>
                <a:srgbClr val="4A4E69"/>
              </a:solidFill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0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나머지</a:t>
            </a: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조원은 시편 119:105를 한목소리로 읽으며 따라간다.</a:t>
            </a:r>
            <a:endParaRPr lang="en-US" sz="1000" dirty="0"/>
          </a:p>
        </p:txBody>
      </p:sp>
      <p:sp>
        <p:nvSpPr>
          <p:cNvPr id="19" name="Shape 18">
            <a:extLst>
              <a:ext uri="{FF2B5EF4-FFF2-40B4-BE49-F238E27FC236}">
                <a16:creationId xmlns:a16="http://schemas.microsoft.com/office/drawing/2014/main" id="{4C726A2E-8446-5D80-3D2F-477854D6005D}"/>
              </a:ext>
            </a:extLst>
          </p:cNvPr>
          <p:cNvSpPr/>
          <p:nvPr/>
        </p:nvSpPr>
        <p:spPr>
          <a:xfrm>
            <a:off x="4688688" y="4728096"/>
            <a:ext cx="7088767" cy="826283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20" name="Shape 19">
            <a:extLst>
              <a:ext uri="{FF2B5EF4-FFF2-40B4-BE49-F238E27FC236}">
                <a16:creationId xmlns:a16="http://schemas.microsoft.com/office/drawing/2014/main" id="{EF53D291-A137-9C94-CE58-E0334CCF9CA5}"/>
              </a:ext>
            </a:extLst>
          </p:cNvPr>
          <p:cNvSpPr/>
          <p:nvPr/>
        </p:nvSpPr>
        <p:spPr>
          <a:xfrm>
            <a:off x="4704721" y="4707182"/>
            <a:ext cx="1134447" cy="847197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1" name="Text 20">
            <a:extLst>
              <a:ext uri="{FF2B5EF4-FFF2-40B4-BE49-F238E27FC236}">
                <a16:creationId xmlns:a16="http://schemas.microsoft.com/office/drawing/2014/main" id="{203C62B2-EEC5-511F-3625-146897ACCD76}"/>
              </a:ext>
            </a:extLst>
          </p:cNvPr>
          <p:cNvSpPr/>
          <p:nvPr/>
        </p:nvSpPr>
        <p:spPr>
          <a:xfrm>
            <a:off x="4704721" y="4707182"/>
            <a:ext cx="1134447" cy="4640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3</a:t>
            </a:r>
            <a:endParaRPr lang="en-US" sz="1100" dirty="0"/>
          </a:p>
        </p:txBody>
      </p:sp>
      <p:sp>
        <p:nvSpPr>
          <p:cNvPr id="22" name="Text 21">
            <a:extLst>
              <a:ext uri="{FF2B5EF4-FFF2-40B4-BE49-F238E27FC236}">
                <a16:creationId xmlns:a16="http://schemas.microsoft.com/office/drawing/2014/main" id="{725C38BF-CA0A-48F2-9B7A-9180CE5138F8}"/>
              </a:ext>
            </a:extLst>
          </p:cNvPr>
          <p:cNvSpPr/>
          <p:nvPr/>
        </p:nvSpPr>
        <p:spPr>
          <a:xfrm>
            <a:off x="4704721" y="5177317"/>
            <a:ext cx="1134447" cy="4125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5분</a:t>
            </a:r>
            <a:endParaRPr lang="en-US" sz="1000" dirty="0"/>
          </a:p>
        </p:txBody>
      </p:sp>
      <p:sp>
        <p:nvSpPr>
          <p:cNvPr id="23" name="Text 22">
            <a:extLst>
              <a:ext uri="{FF2B5EF4-FFF2-40B4-BE49-F238E27FC236}">
                <a16:creationId xmlns:a16="http://schemas.microsoft.com/office/drawing/2014/main" id="{0AE8C730-BBC9-48F3-B0F8-4E2E02C3A767}"/>
              </a:ext>
            </a:extLst>
          </p:cNvPr>
          <p:cNvSpPr/>
          <p:nvPr/>
        </p:nvSpPr>
        <p:spPr>
          <a:xfrm>
            <a:off x="5942301" y="4758748"/>
            <a:ext cx="3796232" cy="340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광야의 레이스</a:t>
            </a:r>
            <a:endParaRPr lang="en-US" sz="1300" dirty="0"/>
          </a:p>
        </p:txBody>
      </p:sp>
      <p:sp>
        <p:nvSpPr>
          <p:cNvPr id="24" name="Text 23">
            <a:extLst>
              <a:ext uri="{FF2B5EF4-FFF2-40B4-BE49-F238E27FC236}">
                <a16:creationId xmlns:a16="http://schemas.microsoft.com/office/drawing/2014/main" id="{DC6951B4-37A9-007F-6041-4F06657657A4}"/>
              </a:ext>
            </a:extLst>
          </p:cNvPr>
          <p:cNvSpPr/>
          <p:nvPr/>
        </p:nvSpPr>
        <p:spPr>
          <a:xfrm>
            <a:off x="7383318" y="4794844"/>
            <a:ext cx="3127866" cy="288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준비: 바닥 지그재그 마스킹테이프 길, 안대(인원 수)</a:t>
            </a:r>
            <a:endParaRPr lang="en-US" sz="1000" dirty="0"/>
          </a:p>
        </p:txBody>
      </p:sp>
      <p:sp>
        <p:nvSpPr>
          <p:cNvPr id="25" name="Text 24">
            <a:extLst>
              <a:ext uri="{FF2B5EF4-FFF2-40B4-BE49-F238E27FC236}">
                <a16:creationId xmlns:a16="http://schemas.microsoft.com/office/drawing/2014/main" id="{191D2C74-3571-1256-D34D-D9D091E5044E}"/>
              </a:ext>
            </a:extLst>
          </p:cNvPr>
          <p:cNvSpPr/>
          <p:nvPr/>
        </p:nvSpPr>
        <p:spPr>
          <a:xfrm>
            <a:off x="5926491" y="5150648"/>
            <a:ext cx="3818002" cy="3093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조장을 제외한 조원 모두 안대 착용 → </a:t>
            </a:r>
          </a:p>
          <a:p>
            <a:pPr marL="0" indent="0">
              <a:buNone/>
            </a:pPr>
            <a:r>
              <a:rPr lang="en-US" sz="10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서로의</a:t>
            </a: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어깨를 잡고 조장의 목소리만 듣고 결승점(가나안)까지 이동한다.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D6F67BE-77B0-2D22-F51F-CFFE5E32D3C3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1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파운데이션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75A85D24-B501-7D98-1F51-44E5394B19F2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30" name="그림 29">
            <a:extLst>
              <a:ext uri="{FF2B5EF4-FFF2-40B4-BE49-F238E27FC236}">
                <a16:creationId xmlns:a16="http://schemas.microsoft.com/office/drawing/2014/main" id="{23B68902-2EB8-7CE8-FAE4-D44AD05A59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607" y="2624419"/>
            <a:ext cx="4092791" cy="2903502"/>
          </a:xfrm>
          <a:prstGeom prst="rect">
            <a:avLst/>
          </a:prstGeom>
        </p:spPr>
      </p:pic>
      <p:sp>
        <p:nvSpPr>
          <p:cNvPr id="35" name="Shape 2">
            <a:extLst>
              <a:ext uri="{FF2B5EF4-FFF2-40B4-BE49-F238E27FC236}">
                <a16:creationId xmlns:a16="http://schemas.microsoft.com/office/drawing/2014/main" id="{A6F983F1-1F33-83DA-9150-20E9DC14A2C4}"/>
              </a:ext>
            </a:extLst>
          </p:cNvPr>
          <p:cNvSpPr/>
          <p:nvPr/>
        </p:nvSpPr>
        <p:spPr>
          <a:xfrm>
            <a:off x="459047" y="1894925"/>
            <a:ext cx="7088767" cy="567224"/>
          </a:xfrm>
          <a:prstGeom prst="rect">
            <a:avLst/>
          </a:prstGeom>
          <a:solidFill>
            <a:srgbClr val="E84E20">
              <a:alpha val="85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6" name="Text 3">
            <a:extLst>
              <a:ext uri="{FF2B5EF4-FFF2-40B4-BE49-F238E27FC236}">
                <a16:creationId xmlns:a16="http://schemas.microsoft.com/office/drawing/2014/main" id="{DEDBD1D4-71C6-5E93-0528-36D44BD018DB}"/>
              </a:ext>
            </a:extLst>
          </p:cNvPr>
          <p:cNvSpPr/>
          <p:nvPr/>
        </p:nvSpPr>
        <p:spPr>
          <a:xfrm>
            <a:off x="665310" y="1934603"/>
            <a:ext cx="6718008" cy="51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[목표] 자기 백성을 인도하시는 하나님을 알고, 말씀을 따라 하나님을 의지하며 살아간다.</a:t>
            </a:r>
            <a:endParaRPr lang="en-US" sz="1400" dirty="0"/>
          </a:p>
        </p:txBody>
      </p:sp>
      <p:sp>
        <p:nvSpPr>
          <p:cNvPr id="37" name="Shape 14">
            <a:extLst>
              <a:ext uri="{FF2B5EF4-FFF2-40B4-BE49-F238E27FC236}">
                <a16:creationId xmlns:a16="http://schemas.microsoft.com/office/drawing/2014/main" id="{F18E19F7-F682-A135-2DD8-B316339D294B}"/>
              </a:ext>
            </a:extLst>
          </p:cNvPr>
          <p:cNvSpPr/>
          <p:nvPr/>
        </p:nvSpPr>
        <p:spPr>
          <a:xfrm>
            <a:off x="1653258" y="5586937"/>
            <a:ext cx="9308177" cy="729313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8" name="Text 15">
            <a:extLst>
              <a:ext uri="{FF2B5EF4-FFF2-40B4-BE49-F238E27FC236}">
                <a16:creationId xmlns:a16="http://schemas.microsoft.com/office/drawing/2014/main" id="{DCE5FE3E-C4BC-220D-C244-22386E417777}"/>
              </a:ext>
            </a:extLst>
          </p:cNvPr>
          <p:cNvSpPr/>
          <p:nvPr/>
        </p:nvSpPr>
        <p:spPr>
          <a:xfrm>
            <a:off x="1914386" y="5683727"/>
            <a:ext cx="8903473" cy="5187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50000"/>
              </a:lnSpc>
            </a:pP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1. 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미션별 구역이 명확하게 구분되도록 공간을 배치한다</a:t>
            </a: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ko-KR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2. </a:t>
            </a:r>
            <a:r>
              <a:rPr lang="ko-KR" altLang="en-US" sz="1400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청소년이 부딪히거나 다칠 수 있는 물건을 사전에 한 곳에 정리한다</a:t>
            </a:r>
            <a:endParaRPr lang="en-US" sz="14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744167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4A420-94A6-52A7-CB66-E460792C0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E5CBC935-726F-424F-ECF2-315A2DEDB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908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372D1A-98C6-35BA-A05C-88D92EF04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F69BE1F5-C1E7-A57C-DAC2-3748911C4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335BC00-0B35-E344-5DF3-F12F49E7DAA0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1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파운데이션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DC6E4739-7870-6536-0397-B2C65231F4FC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C9258D45-5C96-E15B-485C-2A221B2B8B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6100" r="94850">
                        <a14:foregroundMark x1="12800" y1="48844" x2="13850" y2="63644"/>
                        <a14:foregroundMark x1="13850" y1="63644" x2="26875" y2="65644"/>
                        <a14:foregroundMark x1="26875" y1="65644" x2="16625" y2="48444"/>
                        <a14:foregroundMark x1="16625" y1="48444" x2="10675" y2="57111"/>
                        <a14:foregroundMark x1="19325" y1="43911" x2="10700" y2="43333"/>
                        <a14:foregroundMark x1="10700" y1="43333" x2="5725" y2="59111"/>
                        <a14:foregroundMark x1="5725" y1="59111" x2="6100" y2="71778"/>
                        <a14:foregroundMark x1="6100" y1="71778" x2="19375" y2="80178"/>
                        <a14:foregroundMark x1="19375" y1="80178" x2="28475" y2="75467"/>
                        <a14:foregroundMark x1="28475" y1="75467" x2="30725" y2="64800"/>
                        <a14:foregroundMark x1="30725" y1="64800" x2="30725" y2="64800"/>
                        <a14:foregroundMark x1="69450" y1="42311" x2="70000" y2="65511"/>
                        <a14:foregroundMark x1="70000" y1="65511" x2="72625" y2="72356"/>
                        <a14:foregroundMark x1="72625" y1="72356" x2="91625" y2="78844"/>
                        <a14:foregroundMark x1="91625" y1="78844" x2="94200" y2="65378"/>
                        <a14:foregroundMark x1="94200" y1="65378" x2="92425" y2="50533"/>
                        <a14:foregroundMark x1="92425" y1="50533" x2="84125" y2="45733"/>
                        <a14:foregroundMark x1="84125" y1="45733" x2="74275" y2="49956"/>
                        <a14:foregroundMark x1="74275" y1="49956" x2="82625" y2="57378"/>
                        <a14:foregroundMark x1="82625" y1="57378" x2="81500" y2="66444"/>
                        <a14:foregroundMark x1="81500" y1="66444" x2="79075" y2="59111"/>
                        <a14:foregroundMark x1="79075" y1="59111" x2="75600" y2="69778"/>
                        <a14:foregroundMark x1="75600" y1="69778" x2="75575" y2="67244"/>
                        <a14:foregroundMark x1="94250" y1="43022" x2="94850" y2="76222"/>
                        <a14:foregroundMark x1="94850" y1="76222" x2="94650" y2="78267"/>
                      </a14:backgroundRemoval>
                    </a14:imgEffect>
                  </a14:imgLayer>
                </a14:imgProps>
              </a:ext>
            </a:extLst>
          </a:blip>
          <a:srcRect l="3757" t="37106" r="66243" b="16067"/>
          <a:stretch>
            <a:fillRect/>
          </a:stretch>
        </p:blipFill>
        <p:spPr>
          <a:xfrm>
            <a:off x="643533" y="1966965"/>
            <a:ext cx="4519388" cy="3967959"/>
          </a:xfrm>
          <a:prstGeom prst="rect">
            <a:avLst/>
          </a:prstGeom>
        </p:spPr>
      </p:pic>
      <p:sp>
        <p:nvSpPr>
          <p:cNvPr id="31" name="Shape 4">
            <a:extLst>
              <a:ext uri="{FF2B5EF4-FFF2-40B4-BE49-F238E27FC236}">
                <a16:creationId xmlns:a16="http://schemas.microsoft.com/office/drawing/2014/main" id="{FB6B198E-1EE1-0EC6-E24A-008A024DD542}"/>
              </a:ext>
            </a:extLst>
          </p:cNvPr>
          <p:cNvSpPr/>
          <p:nvPr/>
        </p:nvSpPr>
        <p:spPr>
          <a:xfrm>
            <a:off x="5162921" y="2108373"/>
            <a:ext cx="6433178" cy="1320627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 sz="2400"/>
          </a:p>
        </p:txBody>
      </p:sp>
      <p:sp>
        <p:nvSpPr>
          <p:cNvPr id="32" name="Shape 5">
            <a:extLst>
              <a:ext uri="{FF2B5EF4-FFF2-40B4-BE49-F238E27FC236}">
                <a16:creationId xmlns:a16="http://schemas.microsoft.com/office/drawing/2014/main" id="{3934421C-6E60-9957-8FEC-B4C32F99066F}"/>
              </a:ext>
            </a:extLst>
          </p:cNvPr>
          <p:cNvSpPr/>
          <p:nvPr/>
        </p:nvSpPr>
        <p:spPr>
          <a:xfrm>
            <a:off x="5162920" y="2108373"/>
            <a:ext cx="1256892" cy="1320627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 sz="4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4" name="Text 6">
            <a:extLst>
              <a:ext uri="{FF2B5EF4-FFF2-40B4-BE49-F238E27FC236}">
                <a16:creationId xmlns:a16="http://schemas.microsoft.com/office/drawing/2014/main" id="{0C3D3493-DF2A-43F0-A026-934DCDC39E6D}"/>
              </a:ext>
            </a:extLst>
          </p:cNvPr>
          <p:cNvSpPr/>
          <p:nvPr/>
        </p:nvSpPr>
        <p:spPr>
          <a:xfrm>
            <a:off x="5162920" y="2108373"/>
            <a:ext cx="1256892" cy="74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미션 1</a:t>
            </a:r>
            <a:endParaRPr lang="en-US" sz="20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9" name="Text 7">
            <a:extLst>
              <a:ext uri="{FF2B5EF4-FFF2-40B4-BE49-F238E27FC236}">
                <a16:creationId xmlns:a16="http://schemas.microsoft.com/office/drawing/2014/main" id="{B60F357F-F359-2256-8058-ED9F9C12BD96}"/>
              </a:ext>
            </a:extLst>
          </p:cNvPr>
          <p:cNvSpPr/>
          <p:nvPr/>
        </p:nvSpPr>
        <p:spPr>
          <a:xfrm>
            <a:off x="5162920" y="2756618"/>
            <a:ext cx="1256892" cy="660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5분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AB7936EF-23EC-C7C8-DD9A-760E2F244916}"/>
              </a:ext>
            </a:extLst>
          </p:cNvPr>
          <p:cNvSpPr/>
          <p:nvPr/>
        </p:nvSpPr>
        <p:spPr>
          <a:xfrm>
            <a:off x="6542508" y="2190912"/>
            <a:ext cx="3448604" cy="5447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보이지 않는 시작</a:t>
            </a:r>
            <a:endParaRPr lang="en-US" sz="1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C6D59EBE-55B9-AEEC-C704-29E9D8F285E8}"/>
              </a:ext>
            </a:extLst>
          </p:cNvPr>
          <p:cNvSpPr/>
          <p:nvPr/>
        </p:nvSpPr>
        <p:spPr>
          <a:xfrm>
            <a:off x="8130628" y="2248690"/>
            <a:ext cx="3465470" cy="4622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9A8C98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준비: 글자 카드 11장, 고깔 모자, 책상+마스킹테이프</a:t>
            </a:r>
            <a:endParaRPr lang="en-US" sz="11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2" name="Text 10">
            <a:extLst>
              <a:ext uri="{FF2B5EF4-FFF2-40B4-BE49-F238E27FC236}">
                <a16:creationId xmlns:a16="http://schemas.microsoft.com/office/drawing/2014/main" id="{F143F78B-BF63-0AA5-50EA-691BD185C23A}"/>
              </a:ext>
            </a:extLst>
          </p:cNvPr>
          <p:cNvSpPr/>
          <p:nvPr/>
        </p:nvSpPr>
        <p:spPr>
          <a:xfrm>
            <a:off x="6534077" y="2818210"/>
            <a:ext cx="4747718" cy="495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고깔 모자를 얼굴에 쓰고 흩어진 글자 카드를 </a:t>
            </a:r>
            <a:r>
              <a:rPr lang="en-US" sz="1600" dirty="0" err="1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찾아</a:t>
            </a:r>
            <a:r>
              <a:rPr lang="en-US" sz="16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'너는 복의 근원이 될 것이다'를 완성한다.</a:t>
            </a:r>
            <a:endParaRPr lang="en-US" sz="1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88158E8-6760-176A-79D3-DE09AA03BF99}"/>
              </a:ext>
            </a:extLst>
          </p:cNvPr>
          <p:cNvSpPr txBox="1"/>
          <p:nvPr/>
        </p:nvSpPr>
        <p:spPr>
          <a:xfrm>
            <a:off x="5185975" y="3656086"/>
            <a:ext cx="6184900" cy="2129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‘책상’ 중앙에 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마스킹테이프를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붙여서 단서 존과 정답 존을 구분한다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외곽선에 맞춰 오린 ‘글자 카드’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(11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장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-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너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는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복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의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근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원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이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될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것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이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/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)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를 책상에 섞어서 배치한다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‘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고깔 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모자’를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인원 수에 맞게 준비한다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</a:t>
            </a:r>
            <a:endParaRPr lang="ko-KR" altLang="en-US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530906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0A434-0DF0-958E-FB86-89F141C20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7BCBC771-2195-6636-ACAE-74803D427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DF9D039B-5CBA-D2FB-857F-4EACD694441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1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파운데이션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EF50D9B9-A2F5-C264-7086-B2F8520AA416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A7A3C3E8-179B-6FFD-F962-038DF2B2A8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6100" r="94850">
                        <a14:foregroundMark x1="12800" y1="48844" x2="13850" y2="63644"/>
                        <a14:foregroundMark x1="13850" y1="63644" x2="26875" y2="65644"/>
                        <a14:foregroundMark x1="26875" y1="65644" x2="16625" y2="48444"/>
                        <a14:foregroundMark x1="16625" y1="48444" x2="10675" y2="57111"/>
                        <a14:foregroundMark x1="19325" y1="43911" x2="10700" y2="43333"/>
                        <a14:foregroundMark x1="10700" y1="43333" x2="5725" y2="59111"/>
                        <a14:foregroundMark x1="5725" y1="59111" x2="6100" y2="71778"/>
                        <a14:foregroundMark x1="6100" y1="71778" x2="19375" y2="80178"/>
                        <a14:foregroundMark x1="19375" y1="80178" x2="28475" y2="75467"/>
                        <a14:foregroundMark x1="28475" y1="75467" x2="30725" y2="64800"/>
                        <a14:foregroundMark x1="30725" y1="64800" x2="30725" y2="64800"/>
                        <a14:foregroundMark x1="69450" y1="42311" x2="70000" y2="65511"/>
                        <a14:foregroundMark x1="70000" y1="65511" x2="72625" y2="72356"/>
                        <a14:foregroundMark x1="72625" y1="72356" x2="91625" y2="78844"/>
                        <a14:foregroundMark x1="91625" y1="78844" x2="94200" y2="65378"/>
                        <a14:foregroundMark x1="94200" y1="65378" x2="92425" y2="50533"/>
                        <a14:foregroundMark x1="92425" y1="50533" x2="84125" y2="45733"/>
                        <a14:foregroundMark x1="84125" y1="45733" x2="74275" y2="49956"/>
                        <a14:foregroundMark x1="74275" y1="49956" x2="82625" y2="57378"/>
                        <a14:foregroundMark x1="82625" y1="57378" x2="81500" y2="66444"/>
                        <a14:foregroundMark x1="81500" y1="66444" x2="79075" y2="59111"/>
                        <a14:foregroundMark x1="79075" y1="59111" x2="75600" y2="69778"/>
                        <a14:foregroundMark x1="75600" y1="69778" x2="75575" y2="67244"/>
                        <a14:foregroundMark x1="94250" y1="43022" x2="94850" y2="76222"/>
                        <a14:foregroundMark x1="94850" y1="76222" x2="94650" y2="78267"/>
                      </a14:backgroundRemoval>
                    </a14:imgEffect>
                  </a14:imgLayer>
                </a14:imgProps>
              </a:ext>
            </a:extLst>
          </a:blip>
          <a:srcRect l="35117" t="38081" r="34883" b="15092"/>
          <a:stretch>
            <a:fillRect/>
          </a:stretch>
        </p:blipFill>
        <p:spPr>
          <a:xfrm>
            <a:off x="643533" y="1966965"/>
            <a:ext cx="4519388" cy="3967959"/>
          </a:xfrm>
          <a:prstGeom prst="rect">
            <a:avLst/>
          </a:prstGeom>
        </p:spPr>
      </p:pic>
      <p:sp>
        <p:nvSpPr>
          <p:cNvPr id="31" name="Shape 4">
            <a:extLst>
              <a:ext uri="{FF2B5EF4-FFF2-40B4-BE49-F238E27FC236}">
                <a16:creationId xmlns:a16="http://schemas.microsoft.com/office/drawing/2014/main" id="{FFCCD4CB-1DB6-AA3A-B1C7-DBE72460DF64}"/>
              </a:ext>
            </a:extLst>
          </p:cNvPr>
          <p:cNvSpPr/>
          <p:nvPr/>
        </p:nvSpPr>
        <p:spPr>
          <a:xfrm>
            <a:off x="5162921" y="2867485"/>
            <a:ext cx="6433178" cy="1320627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 sz="2400"/>
          </a:p>
        </p:txBody>
      </p:sp>
      <p:sp>
        <p:nvSpPr>
          <p:cNvPr id="32" name="Shape 5">
            <a:extLst>
              <a:ext uri="{FF2B5EF4-FFF2-40B4-BE49-F238E27FC236}">
                <a16:creationId xmlns:a16="http://schemas.microsoft.com/office/drawing/2014/main" id="{E9218B4A-2983-91E2-F421-44256D1B465A}"/>
              </a:ext>
            </a:extLst>
          </p:cNvPr>
          <p:cNvSpPr/>
          <p:nvPr/>
        </p:nvSpPr>
        <p:spPr>
          <a:xfrm>
            <a:off x="5162920" y="2867485"/>
            <a:ext cx="1256892" cy="1320627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 sz="4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4" name="Text 6">
            <a:extLst>
              <a:ext uri="{FF2B5EF4-FFF2-40B4-BE49-F238E27FC236}">
                <a16:creationId xmlns:a16="http://schemas.microsoft.com/office/drawing/2014/main" id="{031C7E16-7276-B585-9185-C12192CB8E43}"/>
              </a:ext>
            </a:extLst>
          </p:cNvPr>
          <p:cNvSpPr/>
          <p:nvPr/>
        </p:nvSpPr>
        <p:spPr>
          <a:xfrm>
            <a:off x="5162920" y="2867485"/>
            <a:ext cx="1256892" cy="74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미션</a:t>
            </a:r>
            <a:r>
              <a:rPr lang="en-US" sz="20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2</a:t>
            </a:r>
            <a:endParaRPr lang="en-US" sz="20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9" name="Text 7">
            <a:extLst>
              <a:ext uri="{FF2B5EF4-FFF2-40B4-BE49-F238E27FC236}">
                <a16:creationId xmlns:a16="http://schemas.microsoft.com/office/drawing/2014/main" id="{F167CDD0-E61B-A091-A8BD-B7ECECFB3D83}"/>
              </a:ext>
            </a:extLst>
          </p:cNvPr>
          <p:cNvSpPr/>
          <p:nvPr/>
        </p:nvSpPr>
        <p:spPr>
          <a:xfrm>
            <a:off x="5162920" y="3515730"/>
            <a:ext cx="1256892" cy="660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5분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E016AE70-D20E-4C40-539A-5EB14685AF8D}"/>
              </a:ext>
            </a:extLst>
          </p:cNvPr>
          <p:cNvSpPr/>
          <p:nvPr/>
        </p:nvSpPr>
        <p:spPr>
          <a:xfrm>
            <a:off x="6542508" y="2950024"/>
            <a:ext cx="3448604" cy="5447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600" b="1" dirty="0" err="1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홍해</a:t>
            </a:r>
            <a:r>
              <a:rPr lang="en-US" altLang="ko-KR" sz="16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b="1" dirty="0" err="1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돌파</a:t>
            </a:r>
            <a:endParaRPr lang="en-US" altLang="ko-KR" sz="1600" dirty="0"/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353A2159-A905-1952-3215-0066D2582B65}"/>
              </a:ext>
            </a:extLst>
          </p:cNvPr>
          <p:cNvSpPr/>
          <p:nvPr/>
        </p:nvSpPr>
        <p:spPr>
          <a:xfrm>
            <a:off x="7572577" y="3007802"/>
            <a:ext cx="3798298" cy="4622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: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신문지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10장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이어붙임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,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의자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2개, 시편119:105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말씀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출력본</a:t>
            </a:r>
            <a:endParaRPr lang="en-US" altLang="ko-KR" sz="1100" dirty="0"/>
          </a:p>
        </p:txBody>
      </p:sp>
      <p:sp>
        <p:nvSpPr>
          <p:cNvPr id="42" name="Text 10">
            <a:extLst>
              <a:ext uri="{FF2B5EF4-FFF2-40B4-BE49-F238E27FC236}">
                <a16:creationId xmlns:a16="http://schemas.microsoft.com/office/drawing/2014/main" id="{FC7A5EBF-8BE3-1232-34B4-4E834E1CC880}"/>
              </a:ext>
            </a:extLst>
          </p:cNvPr>
          <p:cNvSpPr/>
          <p:nvPr/>
        </p:nvSpPr>
        <p:spPr>
          <a:xfrm>
            <a:off x="6534077" y="3577322"/>
            <a:ext cx="5014390" cy="495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한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명이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의자에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앉아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신문지를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발로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넘기고</a:t>
            </a:r>
            <a:endParaRPr lang="en-US" altLang="ko-KR" sz="1600" dirty="0">
              <a:solidFill>
                <a:srgbClr val="4A4E69"/>
              </a:solidFill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Calibri" pitchFamily="34" charset="-120"/>
            </a:endParaRPr>
          </a:p>
          <a:p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나머지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조원은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시편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119:105를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한목소리로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읽으며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따라간다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.</a:t>
            </a:r>
            <a:endParaRPr lang="en-US" altLang="ko-KR" sz="16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B73A1C1-B0FF-6525-6ED5-81A4EEE117DC}"/>
              </a:ext>
            </a:extLst>
          </p:cNvPr>
          <p:cNvSpPr txBox="1"/>
          <p:nvPr/>
        </p:nvSpPr>
        <p:spPr>
          <a:xfrm>
            <a:off x="5185975" y="4415198"/>
            <a:ext cx="6184900" cy="883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‘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의자’를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놓고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, 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이어 붙인 ‘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신문지’를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의자 아래에 배치한다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출력한 시편 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119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편 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105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절 말씀을 신문지 끝에 붙인다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  <a:endParaRPr lang="ko-KR" altLang="en-US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048221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7BC09-93A6-440B-57D9-44961F106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1EF7546-4CB2-E476-3FAB-51E0B76E9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5CDD482-A8C0-6B0F-9E60-79C3D43EDFD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1 |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파운데이션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667F7BE8-D3AB-8DB1-ACE2-57B6216F890E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65373C50-780D-4F73-B0E7-89E5125859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6100" r="94850">
                        <a14:foregroundMark x1="12800" y1="48844" x2="13850" y2="63644"/>
                        <a14:foregroundMark x1="13850" y1="63644" x2="26875" y2="65644"/>
                        <a14:foregroundMark x1="26875" y1="65644" x2="16625" y2="48444"/>
                        <a14:foregroundMark x1="16625" y1="48444" x2="10675" y2="57111"/>
                        <a14:foregroundMark x1="19325" y1="43911" x2="10700" y2="43333"/>
                        <a14:foregroundMark x1="10700" y1="43333" x2="5725" y2="59111"/>
                        <a14:foregroundMark x1="5725" y1="59111" x2="6100" y2="71778"/>
                        <a14:foregroundMark x1="6100" y1="71778" x2="19375" y2="80178"/>
                        <a14:foregroundMark x1="19375" y1="80178" x2="28475" y2="75467"/>
                        <a14:foregroundMark x1="28475" y1="75467" x2="30725" y2="64800"/>
                        <a14:foregroundMark x1="30725" y1="64800" x2="30725" y2="64800"/>
                        <a14:foregroundMark x1="69450" y1="42311" x2="70000" y2="65511"/>
                        <a14:foregroundMark x1="70000" y1="65511" x2="72625" y2="72356"/>
                        <a14:foregroundMark x1="72625" y1="72356" x2="91625" y2="78844"/>
                        <a14:foregroundMark x1="91625" y1="78844" x2="94200" y2="65378"/>
                        <a14:foregroundMark x1="94200" y1="65378" x2="92425" y2="50533"/>
                        <a14:foregroundMark x1="92425" y1="50533" x2="84125" y2="45733"/>
                        <a14:foregroundMark x1="84125" y1="45733" x2="74275" y2="49956"/>
                        <a14:foregroundMark x1="74275" y1="49956" x2="82625" y2="57378"/>
                        <a14:foregroundMark x1="82625" y1="57378" x2="81500" y2="66444"/>
                        <a14:foregroundMark x1="81500" y1="66444" x2="79075" y2="59111"/>
                        <a14:foregroundMark x1="79075" y1="59111" x2="75600" y2="69778"/>
                        <a14:foregroundMark x1="75600" y1="69778" x2="75575" y2="67244"/>
                        <a14:foregroundMark x1="94250" y1="43022" x2="94850" y2="76222"/>
                        <a14:foregroundMark x1="94850" y1="76222" x2="94650" y2="78267"/>
                      </a14:backgroundRemoval>
                    </a14:imgEffect>
                  </a14:imgLayer>
                </a14:imgProps>
              </a:ext>
            </a:extLst>
          </a:blip>
          <a:srcRect l="66341" t="37717" r="3659" b="15456"/>
          <a:stretch>
            <a:fillRect/>
          </a:stretch>
        </p:blipFill>
        <p:spPr>
          <a:xfrm>
            <a:off x="643533" y="1966965"/>
            <a:ext cx="4519388" cy="3967959"/>
          </a:xfrm>
          <a:prstGeom prst="rect">
            <a:avLst/>
          </a:prstGeom>
        </p:spPr>
      </p:pic>
      <p:sp>
        <p:nvSpPr>
          <p:cNvPr id="31" name="Shape 4">
            <a:extLst>
              <a:ext uri="{FF2B5EF4-FFF2-40B4-BE49-F238E27FC236}">
                <a16:creationId xmlns:a16="http://schemas.microsoft.com/office/drawing/2014/main" id="{A13962F7-9BDF-89AD-588A-D9E7AC407C9B}"/>
              </a:ext>
            </a:extLst>
          </p:cNvPr>
          <p:cNvSpPr/>
          <p:nvPr/>
        </p:nvSpPr>
        <p:spPr>
          <a:xfrm>
            <a:off x="5162921" y="2867485"/>
            <a:ext cx="6433178" cy="1320627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 sz="2400"/>
          </a:p>
        </p:txBody>
      </p:sp>
      <p:sp>
        <p:nvSpPr>
          <p:cNvPr id="32" name="Shape 5">
            <a:extLst>
              <a:ext uri="{FF2B5EF4-FFF2-40B4-BE49-F238E27FC236}">
                <a16:creationId xmlns:a16="http://schemas.microsoft.com/office/drawing/2014/main" id="{274F4F20-E963-EB15-C125-9034FBB8E541}"/>
              </a:ext>
            </a:extLst>
          </p:cNvPr>
          <p:cNvSpPr/>
          <p:nvPr/>
        </p:nvSpPr>
        <p:spPr>
          <a:xfrm>
            <a:off x="5162920" y="2867485"/>
            <a:ext cx="1256892" cy="1320627"/>
          </a:xfrm>
          <a:prstGeom prst="rect">
            <a:avLst/>
          </a:prstGeom>
          <a:solidFill>
            <a:srgbClr val="142F5C"/>
          </a:solidFill>
          <a:ln/>
        </p:spPr>
        <p:txBody>
          <a:bodyPr/>
          <a:lstStyle/>
          <a:p>
            <a:endParaRPr lang="ko-KR" altLang="en-US" sz="4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4" name="Text 6">
            <a:extLst>
              <a:ext uri="{FF2B5EF4-FFF2-40B4-BE49-F238E27FC236}">
                <a16:creationId xmlns:a16="http://schemas.microsoft.com/office/drawing/2014/main" id="{1651A449-93FA-1C3C-7ABD-F451109598F2}"/>
              </a:ext>
            </a:extLst>
          </p:cNvPr>
          <p:cNvSpPr/>
          <p:nvPr/>
        </p:nvSpPr>
        <p:spPr>
          <a:xfrm>
            <a:off x="5162920" y="2867485"/>
            <a:ext cx="1256892" cy="74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미션</a:t>
            </a:r>
            <a:r>
              <a:rPr lang="en-US" sz="20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3</a:t>
            </a:r>
            <a:endParaRPr lang="en-US" sz="20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9" name="Text 7">
            <a:extLst>
              <a:ext uri="{FF2B5EF4-FFF2-40B4-BE49-F238E27FC236}">
                <a16:creationId xmlns:a16="http://schemas.microsoft.com/office/drawing/2014/main" id="{C1D3F478-D565-99D2-F895-CA6A565EC4EF}"/>
              </a:ext>
            </a:extLst>
          </p:cNvPr>
          <p:cNvSpPr/>
          <p:nvPr/>
        </p:nvSpPr>
        <p:spPr>
          <a:xfrm>
            <a:off x="5162920" y="3515730"/>
            <a:ext cx="1256892" cy="660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5분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B05DD782-6A22-6694-5000-CBCF98E00C80}"/>
              </a:ext>
            </a:extLst>
          </p:cNvPr>
          <p:cNvSpPr/>
          <p:nvPr/>
        </p:nvSpPr>
        <p:spPr>
          <a:xfrm>
            <a:off x="6542508" y="2950024"/>
            <a:ext cx="3448604" cy="5447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600" b="1" dirty="0" err="1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광야의</a:t>
            </a:r>
            <a:r>
              <a:rPr lang="en-US" altLang="ko-KR" sz="16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b="1" dirty="0" err="1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레이스</a:t>
            </a:r>
            <a:endParaRPr lang="en-US" altLang="ko-KR" sz="1600" dirty="0"/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00C9C3C9-3394-1EB0-EE16-C74B0E5C7E1C}"/>
              </a:ext>
            </a:extLst>
          </p:cNvPr>
          <p:cNvSpPr/>
          <p:nvPr/>
        </p:nvSpPr>
        <p:spPr>
          <a:xfrm>
            <a:off x="8091963" y="3007802"/>
            <a:ext cx="3798298" cy="4622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: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바닥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지그재그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마스킹테이프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길, 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안대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(</a:t>
            </a:r>
            <a:r>
              <a:rPr lang="en-US" altLang="ko-KR" sz="11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인원</a:t>
            </a:r>
            <a:r>
              <a:rPr lang="en-US" altLang="ko-KR" sz="11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수)</a:t>
            </a:r>
            <a:endParaRPr lang="en-US" altLang="ko-KR" sz="1100" dirty="0"/>
          </a:p>
        </p:txBody>
      </p:sp>
      <p:sp>
        <p:nvSpPr>
          <p:cNvPr id="42" name="Text 10">
            <a:extLst>
              <a:ext uri="{FF2B5EF4-FFF2-40B4-BE49-F238E27FC236}">
                <a16:creationId xmlns:a16="http://schemas.microsoft.com/office/drawing/2014/main" id="{523DEFF6-4361-85C9-8F7E-AADE9593B45B}"/>
              </a:ext>
            </a:extLst>
          </p:cNvPr>
          <p:cNvSpPr/>
          <p:nvPr/>
        </p:nvSpPr>
        <p:spPr>
          <a:xfrm>
            <a:off x="6534077" y="3577322"/>
            <a:ext cx="5014390" cy="495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조장을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제외한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모두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안대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착용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→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서로의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어깨를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잡고</a:t>
            </a:r>
            <a:endParaRPr lang="en-US" altLang="ko-KR" sz="1600" dirty="0">
              <a:solidFill>
                <a:srgbClr val="4A4E69"/>
              </a:solidFill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Calibri" pitchFamily="34" charset="-120"/>
            </a:endParaRPr>
          </a:p>
          <a:p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조장의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목소리만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듣고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결승점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(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가나안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)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까지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16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이동한다</a:t>
            </a:r>
            <a:r>
              <a:rPr lang="en-US" altLang="ko-KR" sz="16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.</a:t>
            </a:r>
            <a:endParaRPr lang="en-US" altLang="ko-KR" sz="16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D073C1A-4A9B-92D6-DD72-4D16E89DCC26}"/>
              </a:ext>
            </a:extLst>
          </p:cNvPr>
          <p:cNvSpPr txBox="1"/>
          <p:nvPr/>
        </p:nvSpPr>
        <p:spPr>
          <a:xfrm>
            <a:off x="5185975" y="4415198"/>
            <a:ext cx="6184900" cy="883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‘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마스킹테이프’로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바닥에 지그재그로 길을 만든다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□ ‘</a:t>
            </a:r>
            <a:r>
              <a:rPr lang="ko-KR" altLang="en-US" dirty="0" err="1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안대’를</a:t>
            </a:r>
            <a:r>
              <a:rPr lang="ko-KR" altLang="en-US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 인원수에 맞게 준비한다</a:t>
            </a:r>
            <a:r>
              <a:rPr lang="en-US" altLang="ko-KR" dirty="0">
                <a:latin typeface="나눔스퀘어라운드OTF Bold" panose="020B0600000101010101" pitchFamily="34" charset="-127"/>
                <a:ea typeface="나눔스퀘어라운드OTF Bold" panose="020B0600000101010101" pitchFamily="34" charset="-127"/>
              </a:rPr>
              <a:t>.</a:t>
            </a:r>
            <a:endParaRPr lang="ko-KR" altLang="en-US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02122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CAC15-8B46-4377-DB5B-A9BDEAD80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FAC05D0-21F1-46BB-0F98-A99988DF2E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D3F0DF62-1F1C-AE46-E3AC-729EAC1A678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2  | 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킹덤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Shape 2">
            <a:extLst>
              <a:ext uri="{FF2B5EF4-FFF2-40B4-BE49-F238E27FC236}">
                <a16:creationId xmlns:a16="http://schemas.microsoft.com/office/drawing/2014/main" id="{66A2735A-283F-05DA-652C-3DA75F388E54}"/>
              </a:ext>
            </a:extLst>
          </p:cNvPr>
          <p:cNvSpPr/>
          <p:nvPr/>
        </p:nvSpPr>
        <p:spPr>
          <a:xfrm>
            <a:off x="2150687" y="2029968"/>
            <a:ext cx="8463280" cy="502920"/>
          </a:xfrm>
          <a:prstGeom prst="rect">
            <a:avLst/>
          </a:prstGeom>
          <a:solidFill>
            <a:srgbClr val="D4A853">
              <a:alpha val="85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9" name="Text 3">
            <a:extLst>
              <a:ext uri="{FF2B5EF4-FFF2-40B4-BE49-F238E27FC236}">
                <a16:creationId xmlns:a16="http://schemas.microsoft.com/office/drawing/2014/main" id="{36B49613-B687-BDBA-DA88-0F0379E596E4}"/>
              </a:ext>
            </a:extLst>
          </p:cNvPr>
          <p:cNvSpPr/>
          <p:nvPr/>
        </p:nvSpPr>
        <p:spPr>
          <a:xfrm>
            <a:off x="2338647" y="2048256"/>
            <a:ext cx="8138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[목표] 참된 왕이신 하나님을 알고, 하나님이 원하시는 삶의 모습을 깨닫는다.</a:t>
            </a:r>
            <a:endParaRPr lang="en-US" sz="1100" dirty="0"/>
          </a:p>
        </p:txBody>
      </p:sp>
      <p:sp>
        <p:nvSpPr>
          <p:cNvPr id="30" name="Shape 4">
            <a:extLst>
              <a:ext uri="{FF2B5EF4-FFF2-40B4-BE49-F238E27FC236}">
                <a16:creationId xmlns:a16="http://schemas.microsoft.com/office/drawing/2014/main" id="{F5CD7F60-01E4-B36D-4E5C-BF36A1DDC567}"/>
              </a:ext>
            </a:extLst>
          </p:cNvPr>
          <p:cNvSpPr/>
          <p:nvPr/>
        </p:nvSpPr>
        <p:spPr>
          <a:xfrm>
            <a:off x="2150687" y="2651760"/>
            <a:ext cx="8463280" cy="347472"/>
          </a:xfrm>
          <a:prstGeom prst="rect">
            <a:avLst/>
          </a:prstGeom>
          <a:solidFill>
            <a:srgbClr val="2B2D42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1" name="Text 5">
            <a:extLst>
              <a:ext uri="{FF2B5EF4-FFF2-40B4-BE49-F238E27FC236}">
                <a16:creationId xmlns:a16="http://schemas.microsoft.com/office/drawing/2014/main" id="{CBAE761E-9DA2-4BD6-DBBA-304B7B3E1345}"/>
              </a:ext>
            </a:extLst>
          </p:cNvPr>
          <p:cNvSpPr/>
          <p:nvPr/>
        </p:nvSpPr>
        <p:spPr>
          <a:xfrm>
            <a:off x="2338647" y="2670048"/>
            <a:ext cx="813816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게임 방식: 방 안에서 K·I·N·G 봉투(총 4개) 를 찾고 → 미션 수행 → 힌트 단어 조합 → 정답 암호 작성 제출</a:t>
            </a:r>
            <a:endParaRPr lang="en-US" sz="1050" dirty="0"/>
          </a:p>
        </p:txBody>
      </p:sp>
      <p:sp>
        <p:nvSpPr>
          <p:cNvPr id="32" name="Shape 6">
            <a:extLst>
              <a:ext uri="{FF2B5EF4-FFF2-40B4-BE49-F238E27FC236}">
                <a16:creationId xmlns:a16="http://schemas.microsoft.com/office/drawing/2014/main" id="{BFB0F22E-160F-5E85-8BA2-E47B3E58EBFC}"/>
              </a:ext>
            </a:extLst>
          </p:cNvPr>
          <p:cNvSpPr/>
          <p:nvPr/>
        </p:nvSpPr>
        <p:spPr>
          <a:xfrm>
            <a:off x="2150687" y="3108960"/>
            <a:ext cx="201168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35" name="Shape 7">
            <a:extLst>
              <a:ext uri="{FF2B5EF4-FFF2-40B4-BE49-F238E27FC236}">
                <a16:creationId xmlns:a16="http://schemas.microsoft.com/office/drawing/2014/main" id="{2C18CAA0-23D0-BB1A-EF4C-F6BB00E531CE}"/>
              </a:ext>
            </a:extLst>
          </p:cNvPr>
          <p:cNvSpPr/>
          <p:nvPr/>
        </p:nvSpPr>
        <p:spPr>
          <a:xfrm>
            <a:off x="2150687" y="3108960"/>
            <a:ext cx="2011680" cy="41148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6" name="Text 8">
            <a:extLst>
              <a:ext uri="{FF2B5EF4-FFF2-40B4-BE49-F238E27FC236}">
                <a16:creationId xmlns:a16="http://schemas.microsoft.com/office/drawing/2014/main" id="{A9E399CA-0C13-3F1C-83C5-EAB7A494AB09}"/>
              </a:ext>
            </a:extLst>
          </p:cNvPr>
          <p:cNvSpPr/>
          <p:nvPr/>
        </p:nvSpPr>
        <p:spPr>
          <a:xfrm>
            <a:off x="2150687" y="3108960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K</a:t>
            </a:r>
            <a:endParaRPr lang="en-US" sz="1800" dirty="0"/>
          </a:p>
        </p:txBody>
      </p:sp>
      <p:sp>
        <p:nvSpPr>
          <p:cNvPr id="37" name="Text 9">
            <a:extLst>
              <a:ext uri="{FF2B5EF4-FFF2-40B4-BE49-F238E27FC236}">
                <a16:creationId xmlns:a16="http://schemas.microsoft.com/office/drawing/2014/main" id="{840328BB-AE69-9FE9-5DEF-8E39A1FC0B60}"/>
              </a:ext>
            </a:extLst>
          </p:cNvPr>
          <p:cNvSpPr/>
          <p:nvPr/>
        </p:nvSpPr>
        <p:spPr>
          <a:xfrm>
            <a:off x="2590107" y="3108960"/>
            <a:ext cx="1463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여리고 성을 무너뜨려라!</a:t>
            </a:r>
            <a:endParaRPr lang="en-US" sz="1000" dirty="0"/>
          </a:p>
        </p:txBody>
      </p:sp>
      <p:sp>
        <p:nvSpPr>
          <p:cNvPr id="38" name="Text 10">
            <a:extLst>
              <a:ext uri="{FF2B5EF4-FFF2-40B4-BE49-F238E27FC236}">
                <a16:creationId xmlns:a16="http://schemas.microsoft.com/office/drawing/2014/main" id="{6EE4DE87-9058-53B0-9573-5B2920A220F1}"/>
              </a:ext>
            </a:extLst>
          </p:cNvPr>
          <p:cNvSpPr/>
          <p:nvPr/>
        </p:nvSpPr>
        <p:spPr>
          <a:xfrm>
            <a:off x="2242127" y="3566160"/>
            <a:ext cx="182880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조원 모두 한 줄로 서서 침묵으로 방 안을 7바퀴 돈다. 도는 동안 교사의 방해 질문에 한 명이라도 말하면 처음부터 재시작!</a:t>
            </a:r>
            <a:endParaRPr lang="en-US" sz="1200" dirty="0"/>
          </a:p>
        </p:txBody>
      </p:sp>
      <p:sp>
        <p:nvSpPr>
          <p:cNvPr id="39" name="Shape 11">
            <a:extLst>
              <a:ext uri="{FF2B5EF4-FFF2-40B4-BE49-F238E27FC236}">
                <a16:creationId xmlns:a16="http://schemas.microsoft.com/office/drawing/2014/main" id="{CE9D646E-6080-81A4-BEB2-F649AD9FE086}"/>
              </a:ext>
            </a:extLst>
          </p:cNvPr>
          <p:cNvSpPr/>
          <p:nvPr/>
        </p:nvSpPr>
        <p:spPr>
          <a:xfrm>
            <a:off x="2150687" y="5394960"/>
            <a:ext cx="2011680" cy="320040"/>
          </a:xfrm>
          <a:prstGeom prst="rect">
            <a:avLst/>
          </a:prstGeom>
          <a:solidFill>
            <a:srgbClr val="D4A853">
              <a:alpha val="8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0" name="Text 12">
            <a:extLst>
              <a:ext uri="{FF2B5EF4-FFF2-40B4-BE49-F238E27FC236}">
                <a16:creationId xmlns:a16="http://schemas.microsoft.com/office/drawing/2014/main" id="{DA18F1BE-5BF3-34C5-0F15-83300B645105}"/>
              </a:ext>
            </a:extLst>
          </p:cNvPr>
          <p:cNvSpPr/>
          <p:nvPr/>
        </p:nvSpPr>
        <p:spPr>
          <a:xfrm>
            <a:off x="2150687" y="539496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B2D42"/>
                </a:solidFill>
              </a:rPr>
              <a:t>힌트: [하나님의]</a:t>
            </a:r>
            <a:endParaRPr lang="en-US" sz="1100" dirty="0"/>
          </a:p>
        </p:txBody>
      </p:sp>
      <p:sp>
        <p:nvSpPr>
          <p:cNvPr id="41" name="Shape 13">
            <a:extLst>
              <a:ext uri="{FF2B5EF4-FFF2-40B4-BE49-F238E27FC236}">
                <a16:creationId xmlns:a16="http://schemas.microsoft.com/office/drawing/2014/main" id="{3C6075A1-4ED5-B151-0FAA-CAE40C684932}"/>
              </a:ext>
            </a:extLst>
          </p:cNvPr>
          <p:cNvSpPr/>
          <p:nvPr/>
        </p:nvSpPr>
        <p:spPr>
          <a:xfrm>
            <a:off x="4299527" y="3108960"/>
            <a:ext cx="201168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42" name="Shape 14">
            <a:extLst>
              <a:ext uri="{FF2B5EF4-FFF2-40B4-BE49-F238E27FC236}">
                <a16:creationId xmlns:a16="http://schemas.microsoft.com/office/drawing/2014/main" id="{10E92F09-86ED-88CE-7C92-6981B46B911A}"/>
              </a:ext>
            </a:extLst>
          </p:cNvPr>
          <p:cNvSpPr/>
          <p:nvPr/>
        </p:nvSpPr>
        <p:spPr>
          <a:xfrm>
            <a:off x="4299527" y="3108960"/>
            <a:ext cx="2011680" cy="41148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3" name="Text 15">
            <a:extLst>
              <a:ext uri="{FF2B5EF4-FFF2-40B4-BE49-F238E27FC236}">
                <a16:creationId xmlns:a16="http://schemas.microsoft.com/office/drawing/2014/main" id="{C4047335-5587-124B-2A86-965C96E7259C}"/>
              </a:ext>
            </a:extLst>
          </p:cNvPr>
          <p:cNvSpPr/>
          <p:nvPr/>
        </p:nvSpPr>
        <p:spPr>
          <a:xfrm>
            <a:off x="4299527" y="3108960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I</a:t>
            </a:r>
            <a:endParaRPr lang="en-US" sz="1800" dirty="0"/>
          </a:p>
        </p:txBody>
      </p:sp>
      <p:sp>
        <p:nvSpPr>
          <p:cNvPr id="44" name="Text 16">
            <a:extLst>
              <a:ext uri="{FF2B5EF4-FFF2-40B4-BE49-F238E27FC236}">
                <a16:creationId xmlns:a16="http://schemas.microsoft.com/office/drawing/2014/main" id="{0F34E858-2B99-BE18-4681-BFDDBE7B43AA}"/>
              </a:ext>
            </a:extLst>
          </p:cNvPr>
          <p:cNvSpPr/>
          <p:nvPr/>
        </p:nvSpPr>
        <p:spPr>
          <a:xfrm>
            <a:off x="4738947" y="3108960"/>
            <a:ext cx="1463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선한 왕과 악한 왕을 찾아라!</a:t>
            </a:r>
            <a:endParaRPr lang="en-US" sz="1000" dirty="0"/>
          </a:p>
        </p:txBody>
      </p:sp>
      <p:sp>
        <p:nvSpPr>
          <p:cNvPr id="45" name="Text 17">
            <a:extLst>
              <a:ext uri="{FF2B5EF4-FFF2-40B4-BE49-F238E27FC236}">
                <a16:creationId xmlns:a16="http://schemas.microsoft.com/office/drawing/2014/main" id="{5CF8032C-7680-D1C8-3A79-4929F7DBBCE0}"/>
              </a:ext>
            </a:extLst>
          </p:cNvPr>
          <p:cNvSpPr/>
          <p:nvPr/>
        </p:nvSpPr>
        <p:spPr>
          <a:xfrm>
            <a:off x="4390967" y="3566160"/>
            <a:ext cx="182880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성경책·설명지 참고하여 10장의 왕 이름 카드를 선한 왕(왼쪽) / 악한 왕(오른쪽)으로 분류한다.</a:t>
            </a:r>
            <a:endParaRPr lang="en-US" sz="1200" dirty="0"/>
          </a:p>
        </p:txBody>
      </p:sp>
      <p:sp>
        <p:nvSpPr>
          <p:cNvPr id="46" name="Shape 18">
            <a:extLst>
              <a:ext uri="{FF2B5EF4-FFF2-40B4-BE49-F238E27FC236}">
                <a16:creationId xmlns:a16="http://schemas.microsoft.com/office/drawing/2014/main" id="{41C248B9-26ED-ED47-9068-20C54A533243}"/>
              </a:ext>
            </a:extLst>
          </p:cNvPr>
          <p:cNvSpPr/>
          <p:nvPr/>
        </p:nvSpPr>
        <p:spPr>
          <a:xfrm>
            <a:off x="4299527" y="5394960"/>
            <a:ext cx="2011680" cy="320040"/>
          </a:xfrm>
          <a:prstGeom prst="rect">
            <a:avLst/>
          </a:prstGeom>
          <a:solidFill>
            <a:srgbClr val="D4A853">
              <a:alpha val="8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7" name="Text 19">
            <a:extLst>
              <a:ext uri="{FF2B5EF4-FFF2-40B4-BE49-F238E27FC236}">
                <a16:creationId xmlns:a16="http://schemas.microsoft.com/office/drawing/2014/main" id="{46D4C25A-360D-47B8-F304-691AC8643E2A}"/>
              </a:ext>
            </a:extLst>
          </p:cNvPr>
          <p:cNvSpPr/>
          <p:nvPr/>
        </p:nvSpPr>
        <p:spPr>
          <a:xfrm>
            <a:off x="4299527" y="539496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B2D42"/>
                </a:solidFill>
              </a:rPr>
              <a:t>힌트: [말씀을]</a:t>
            </a:r>
            <a:endParaRPr lang="en-US" sz="1100" dirty="0"/>
          </a:p>
        </p:txBody>
      </p:sp>
      <p:sp>
        <p:nvSpPr>
          <p:cNvPr id="48" name="Shape 20">
            <a:extLst>
              <a:ext uri="{FF2B5EF4-FFF2-40B4-BE49-F238E27FC236}">
                <a16:creationId xmlns:a16="http://schemas.microsoft.com/office/drawing/2014/main" id="{09422454-DB3A-A541-7F58-C1F156D6C82C}"/>
              </a:ext>
            </a:extLst>
          </p:cNvPr>
          <p:cNvSpPr/>
          <p:nvPr/>
        </p:nvSpPr>
        <p:spPr>
          <a:xfrm>
            <a:off x="6448367" y="3108960"/>
            <a:ext cx="201168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49" name="Shape 21">
            <a:extLst>
              <a:ext uri="{FF2B5EF4-FFF2-40B4-BE49-F238E27FC236}">
                <a16:creationId xmlns:a16="http://schemas.microsoft.com/office/drawing/2014/main" id="{F0F59AA7-4A81-3359-7B2C-B87DD9659A45}"/>
              </a:ext>
            </a:extLst>
          </p:cNvPr>
          <p:cNvSpPr/>
          <p:nvPr/>
        </p:nvSpPr>
        <p:spPr>
          <a:xfrm>
            <a:off x="6448367" y="3108960"/>
            <a:ext cx="2011680" cy="41148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50" name="Text 22">
            <a:extLst>
              <a:ext uri="{FF2B5EF4-FFF2-40B4-BE49-F238E27FC236}">
                <a16:creationId xmlns:a16="http://schemas.microsoft.com/office/drawing/2014/main" id="{16737A3D-B34C-FBE5-9656-557DFA4DC948}"/>
              </a:ext>
            </a:extLst>
          </p:cNvPr>
          <p:cNvSpPr/>
          <p:nvPr/>
        </p:nvSpPr>
        <p:spPr>
          <a:xfrm>
            <a:off x="6448367" y="3108960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N</a:t>
            </a:r>
            <a:endParaRPr lang="en-US" sz="1800" dirty="0"/>
          </a:p>
        </p:txBody>
      </p:sp>
      <p:sp>
        <p:nvSpPr>
          <p:cNvPr id="51" name="Text 23">
            <a:extLst>
              <a:ext uri="{FF2B5EF4-FFF2-40B4-BE49-F238E27FC236}">
                <a16:creationId xmlns:a16="http://schemas.microsoft.com/office/drawing/2014/main" id="{D0371013-E7CE-9821-DB0C-202C6721C80E}"/>
              </a:ext>
            </a:extLst>
          </p:cNvPr>
          <p:cNvSpPr/>
          <p:nvPr/>
        </p:nvSpPr>
        <p:spPr>
          <a:xfrm>
            <a:off x="6887787" y="3108960"/>
            <a:ext cx="1463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펼쳐라, 읽어라!</a:t>
            </a:r>
            <a:endParaRPr lang="en-US" sz="1000" dirty="0"/>
          </a:p>
        </p:txBody>
      </p:sp>
      <p:sp>
        <p:nvSpPr>
          <p:cNvPr id="52" name="Text 24">
            <a:extLst>
              <a:ext uri="{FF2B5EF4-FFF2-40B4-BE49-F238E27FC236}">
                <a16:creationId xmlns:a16="http://schemas.microsoft.com/office/drawing/2014/main" id="{01C0DA85-3888-7A72-ABEF-B24864E34F6B}"/>
              </a:ext>
            </a:extLst>
          </p:cNvPr>
          <p:cNvSpPr/>
          <p:nvPr/>
        </p:nvSpPr>
        <p:spPr>
          <a:xfrm>
            <a:off x="6539807" y="3566160"/>
            <a:ext cx="182880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역대하 1:11, 느헤미야 9:5, 열왕기하 19:19, 사사기 6:16을 순서대로 찾아 조원 모두 한목소리로 읽는다.</a:t>
            </a:r>
            <a:endParaRPr lang="en-US" sz="1200" dirty="0"/>
          </a:p>
        </p:txBody>
      </p:sp>
      <p:sp>
        <p:nvSpPr>
          <p:cNvPr id="53" name="Shape 25">
            <a:extLst>
              <a:ext uri="{FF2B5EF4-FFF2-40B4-BE49-F238E27FC236}">
                <a16:creationId xmlns:a16="http://schemas.microsoft.com/office/drawing/2014/main" id="{02692325-94CC-1673-0320-7A3789F40330}"/>
              </a:ext>
            </a:extLst>
          </p:cNvPr>
          <p:cNvSpPr/>
          <p:nvPr/>
        </p:nvSpPr>
        <p:spPr>
          <a:xfrm>
            <a:off x="6448367" y="5394960"/>
            <a:ext cx="2011680" cy="320040"/>
          </a:xfrm>
          <a:prstGeom prst="rect">
            <a:avLst/>
          </a:prstGeom>
          <a:solidFill>
            <a:srgbClr val="D4A853">
              <a:alpha val="8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54" name="Text 26">
            <a:extLst>
              <a:ext uri="{FF2B5EF4-FFF2-40B4-BE49-F238E27FC236}">
                <a16:creationId xmlns:a16="http://schemas.microsoft.com/office/drawing/2014/main" id="{579AE793-E5E7-8759-33C2-7E6AD30BB89D}"/>
              </a:ext>
            </a:extLst>
          </p:cNvPr>
          <p:cNvSpPr/>
          <p:nvPr/>
        </p:nvSpPr>
        <p:spPr>
          <a:xfrm>
            <a:off x="6448367" y="539496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B2D42"/>
                </a:solidFill>
              </a:rPr>
              <a:t>힌트: [듣는]</a:t>
            </a:r>
            <a:endParaRPr lang="en-US" sz="1100" dirty="0"/>
          </a:p>
        </p:txBody>
      </p:sp>
      <p:sp>
        <p:nvSpPr>
          <p:cNvPr id="55" name="Shape 27">
            <a:extLst>
              <a:ext uri="{FF2B5EF4-FFF2-40B4-BE49-F238E27FC236}">
                <a16:creationId xmlns:a16="http://schemas.microsoft.com/office/drawing/2014/main" id="{15DE7155-B9B9-A073-D9A6-AC1EBDDC3130}"/>
              </a:ext>
            </a:extLst>
          </p:cNvPr>
          <p:cNvSpPr/>
          <p:nvPr/>
        </p:nvSpPr>
        <p:spPr>
          <a:xfrm>
            <a:off x="8597207" y="3108960"/>
            <a:ext cx="201168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56" name="Shape 28">
            <a:extLst>
              <a:ext uri="{FF2B5EF4-FFF2-40B4-BE49-F238E27FC236}">
                <a16:creationId xmlns:a16="http://schemas.microsoft.com/office/drawing/2014/main" id="{C17D3EBC-3C5B-D9E5-E915-0ED79AE3F031}"/>
              </a:ext>
            </a:extLst>
          </p:cNvPr>
          <p:cNvSpPr/>
          <p:nvPr/>
        </p:nvSpPr>
        <p:spPr>
          <a:xfrm>
            <a:off x="8597207" y="3108960"/>
            <a:ext cx="2011680" cy="41148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57" name="Text 29">
            <a:extLst>
              <a:ext uri="{FF2B5EF4-FFF2-40B4-BE49-F238E27FC236}">
                <a16:creationId xmlns:a16="http://schemas.microsoft.com/office/drawing/2014/main" id="{9C89E5CD-E569-2FBB-0410-CE9F7EEACEC6}"/>
              </a:ext>
            </a:extLst>
          </p:cNvPr>
          <p:cNvSpPr/>
          <p:nvPr/>
        </p:nvSpPr>
        <p:spPr>
          <a:xfrm>
            <a:off x="8597207" y="3108960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G</a:t>
            </a:r>
            <a:endParaRPr lang="en-US" sz="1800" dirty="0"/>
          </a:p>
        </p:txBody>
      </p:sp>
      <p:sp>
        <p:nvSpPr>
          <p:cNvPr id="58" name="Text 30">
            <a:extLst>
              <a:ext uri="{FF2B5EF4-FFF2-40B4-BE49-F238E27FC236}">
                <a16:creationId xmlns:a16="http://schemas.microsoft.com/office/drawing/2014/main" id="{0A81F4AC-AA2A-E087-E2F4-08C35D69A7EA}"/>
              </a:ext>
            </a:extLst>
          </p:cNvPr>
          <p:cNvSpPr/>
          <p:nvPr/>
        </p:nvSpPr>
        <p:spPr>
          <a:xfrm>
            <a:off x="9036627" y="3108960"/>
            <a:ext cx="1463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순서대로 컵을 쌓아라!</a:t>
            </a:r>
            <a:endParaRPr lang="en-US" sz="1000" dirty="0"/>
          </a:p>
        </p:txBody>
      </p:sp>
      <p:sp>
        <p:nvSpPr>
          <p:cNvPr id="59" name="Text 31">
            <a:extLst>
              <a:ext uri="{FF2B5EF4-FFF2-40B4-BE49-F238E27FC236}">
                <a16:creationId xmlns:a16="http://schemas.microsoft.com/office/drawing/2014/main" id="{EF6BB509-777A-20B7-9006-FCBC50E02665}"/>
              </a:ext>
            </a:extLst>
          </p:cNvPr>
          <p:cNvSpPr/>
          <p:nvPr/>
        </p:nvSpPr>
        <p:spPr>
          <a:xfrm>
            <a:off x="8688647" y="3566160"/>
            <a:ext cx="182880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역사서 제목이 적힌 12개 컵을 여호수아~에스더 순으로 쌓는다.</a:t>
            </a:r>
            <a:endParaRPr lang="en-US" sz="1200" dirty="0"/>
          </a:p>
        </p:txBody>
      </p:sp>
      <p:sp>
        <p:nvSpPr>
          <p:cNvPr id="60" name="Shape 32">
            <a:extLst>
              <a:ext uri="{FF2B5EF4-FFF2-40B4-BE49-F238E27FC236}">
                <a16:creationId xmlns:a16="http://schemas.microsoft.com/office/drawing/2014/main" id="{9F1541CA-3EE9-EA5E-4531-3E0649C829B5}"/>
              </a:ext>
            </a:extLst>
          </p:cNvPr>
          <p:cNvSpPr/>
          <p:nvPr/>
        </p:nvSpPr>
        <p:spPr>
          <a:xfrm>
            <a:off x="8597207" y="5394960"/>
            <a:ext cx="2011680" cy="320040"/>
          </a:xfrm>
          <a:prstGeom prst="rect">
            <a:avLst/>
          </a:prstGeom>
          <a:solidFill>
            <a:srgbClr val="D4A853">
              <a:alpha val="80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61" name="Text 33">
            <a:extLst>
              <a:ext uri="{FF2B5EF4-FFF2-40B4-BE49-F238E27FC236}">
                <a16:creationId xmlns:a16="http://schemas.microsoft.com/office/drawing/2014/main" id="{2AA7175B-29FD-AB29-535B-2E84E2812B86}"/>
              </a:ext>
            </a:extLst>
          </p:cNvPr>
          <p:cNvSpPr/>
          <p:nvPr/>
        </p:nvSpPr>
        <p:spPr>
          <a:xfrm>
            <a:off x="8597207" y="539496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B2D42"/>
                </a:solidFill>
              </a:rPr>
              <a:t>힌트: [사람]</a:t>
            </a:r>
            <a:endParaRPr lang="en-US" sz="1100" dirty="0"/>
          </a:p>
        </p:txBody>
      </p:sp>
      <p:sp>
        <p:nvSpPr>
          <p:cNvPr id="62" name="Shape 34">
            <a:extLst>
              <a:ext uri="{FF2B5EF4-FFF2-40B4-BE49-F238E27FC236}">
                <a16:creationId xmlns:a16="http://schemas.microsoft.com/office/drawing/2014/main" id="{526AA774-FE25-6FF5-63D7-71903B3F42A6}"/>
              </a:ext>
            </a:extLst>
          </p:cNvPr>
          <p:cNvSpPr/>
          <p:nvPr/>
        </p:nvSpPr>
        <p:spPr>
          <a:xfrm>
            <a:off x="2150687" y="5797296"/>
            <a:ext cx="8412480" cy="182880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63" name="Text 35">
            <a:extLst>
              <a:ext uri="{FF2B5EF4-FFF2-40B4-BE49-F238E27FC236}">
                <a16:creationId xmlns:a16="http://schemas.microsoft.com/office/drawing/2014/main" id="{B982338B-7025-9C81-F2C1-51FC97550A4D}"/>
              </a:ext>
            </a:extLst>
          </p:cNvPr>
          <p:cNvSpPr/>
          <p:nvPr/>
        </p:nvSpPr>
        <p:spPr>
          <a:xfrm>
            <a:off x="2287847" y="5806440"/>
            <a:ext cx="80467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최종 암호: '하나님의 말씀을 듣는 사람' — 봉투 K·I·N·G처럼 하나님이 우리의 진정한 KING이 되어주심을 선포!</a:t>
            </a:r>
            <a:endParaRPr lang="en-US" sz="1400" dirty="0"/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63CBE61C-59FE-31FC-B196-A125CAC9400E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44662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EDC77-B0CE-2466-9506-8B86A1951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E33B36F-E5D0-8FA1-EC45-302101CA0D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5CD261C-586A-E284-F429-D80FF4310E8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2  | 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킹덤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B2389480-BCC0-A00F-132D-3087BDE233BA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A470F8D-3055-46EE-F94B-39DB920C5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2300" y="1923862"/>
            <a:ext cx="3211654" cy="4282204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5D6A5175-196E-3A03-A458-976181214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046" y="1923862"/>
            <a:ext cx="3084654" cy="4112872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CE4E5E9D-9718-AF93-0FCC-28B150B66A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0172" y="1923862"/>
            <a:ext cx="3211655" cy="428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613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CC1B78-1E39-6D76-5F6A-BCB2CBDE0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5AB1634D-6209-8A5D-AB47-F44696F49C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17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180B67-F0D8-736A-8ED0-84BFE9EA2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9007CB64-A809-04C3-689A-643BC7903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39DDE6F-D3CE-B52C-BD64-91EFF70427CF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3  |  </a:t>
            </a:r>
            <a:r>
              <a:rPr lang="ko-KR" altLang="en-US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메시지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" name="Shape 2">
            <a:extLst>
              <a:ext uri="{FF2B5EF4-FFF2-40B4-BE49-F238E27FC236}">
                <a16:creationId xmlns:a16="http://schemas.microsoft.com/office/drawing/2014/main" id="{00FF950B-36A2-8B5E-4266-AF2E07016CA9}"/>
              </a:ext>
            </a:extLst>
          </p:cNvPr>
          <p:cNvSpPr/>
          <p:nvPr/>
        </p:nvSpPr>
        <p:spPr>
          <a:xfrm>
            <a:off x="3275396" y="2034540"/>
            <a:ext cx="8412480" cy="502920"/>
          </a:xfrm>
          <a:prstGeom prst="rect">
            <a:avLst/>
          </a:prstGeom>
          <a:solidFill>
            <a:srgbClr val="D4A853">
              <a:alpha val="85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49D75B50-B8F1-9485-4758-64AF2466A835}"/>
              </a:ext>
            </a:extLst>
          </p:cNvPr>
          <p:cNvSpPr/>
          <p:nvPr/>
        </p:nvSpPr>
        <p:spPr>
          <a:xfrm>
            <a:off x="3412556" y="2052828"/>
            <a:ext cx="8138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[목표] 하나님이 무너진 공동체를 다시 회복하시는 분임을 알고, 하나님을 예배하는 삶의 기쁨을 깨닫는다.</a:t>
            </a:r>
            <a:endParaRPr lang="en-US" sz="1100" dirty="0"/>
          </a:p>
        </p:txBody>
      </p:sp>
      <p:sp>
        <p:nvSpPr>
          <p:cNvPr id="5" name="Shape 4">
            <a:extLst>
              <a:ext uri="{FF2B5EF4-FFF2-40B4-BE49-F238E27FC236}">
                <a16:creationId xmlns:a16="http://schemas.microsoft.com/office/drawing/2014/main" id="{1AB707D0-7514-FAA2-8519-99745A74DE4A}"/>
              </a:ext>
            </a:extLst>
          </p:cNvPr>
          <p:cNvSpPr/>
          <p:nvPr/>
        </p:nvSpPr>
        <p:spPr>
          <a:xfrm>
            <a:off x="3275396" y="2674620"/>
            <a:ext cx="3931920" cy="1495044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1A7CADC0-65C6-766B-1233-61BE0F5FE595}"/>
              </a:ext>
            </a:extLst>
          </p:cNvPr>
          <p:cNvSpPr/>
          <p:nvPr/>
        </p:nvSpPr>
        <p:spPr>
          <a:xfrm>
            <a:off x="3275396" y="2674620"/>
            <a:ext cx="64008" cy="1188720"/>
          </a:xfrm>
          <a:prstGeom prst="rect">
            <a:avLst/>
          </a:prstGeom>
          <a:solidFill>
            <a:srgbClr val="7A5C6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1198EE41-371E-E378-45D5-6D52A65DE6ED}"/>
              </a:ext>
            </a:extLst>
          </p:cNvPr>
          <p:cNvSpPr/>
          <p:nvPr/>
        </p:nvSpPr>
        <p:spPr>
          <a:xfrm>
            <a:off x="3439988" y="2766060"/>
            <a:ext cx="367588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준비물</a:t>
            </a:r>
            <a:endParaRPr lang="en-US" sz="1300" dirty="0"/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FBF92E60-93E3-176F-38DC-5EFB0552D50A}"/>
              </a:ext>
            </a:extLst>
          </p:cNvPr>
          <p:cNvSpPr/>
          <p:nvPr/>
        </p:nvSpPr>
        <p:spPr>
          <a:xfrm>
            <a:off x="3439988" y="3223260"/>
            <a:ext cx="3675888" cy="8407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행동 지령지 PDF, 성전 건축 도면 PDF, 선포 말씀 PDF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A4 용지, 마스킹테이프, 젠가, 우드락(A2)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출발선에서 약 5m 지점에 1m×1m 구역 표시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BE97C6F8-A41B-7F71-FB0F-EA5372508CE7}"/>
              </a:ext>
            </a:extLst>
          </p:cNvPr>
          <p:cNvSpPr/>
          <p:nvPr/>
        </p:nvSpPr>
        <p:spPr>
          <a:xfrm>
            <a:off x="7390196" y="2674620"/>
            <a:ext cx="4297680" cy="1495044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6322FB8E-B9F7-74E7-4F71-96ACAF8BFFB7}"/>
              </a:ext>
            </a:extLst>
          </p:cNvPr>
          <p:cNvSpPr/>
          <p:nvPr/>
        </p:nvSpPr>
        <p:spPr>
          <a:xfrm>
            <a:off x="7390196" y="2674620"/>
            <a:ext cx="64008" cy="1188720"/>
          </a:xfrm>
          <a:prstGeom prst="rect">
            <a:avLst/>
          </a:prstGeom>
          <a:solidFill>
            <a:srgbClr val="D4A853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E160B21D-9C3E-8419-042E-E0B30AB2B74F}"/>
              </a:ext>
            </a:extLst>
          </p:cNvPr>
          <p:cNvSpPr/>
          <p:nvPr/>
        </p:nvSpPr>
        <p:spPr>
          <a:xfrm>
            <a:off x="7527356" y="2720340"/>
            <a:ext cx="4023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성전 건축 도면 비율 (활용 시 참고)</a:t>
            </a:r>
            <a:endParaRPr lang="en-US" sz="1200" dirty="0"/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1C52A590-652F-9C0B-F883-8BF1F9D991C5}"/>
              </a:ext>
            </a:extLst>
          </p:cNvPr>
          <p:cNvSpPr/>
          <p:nvPr/>
        </p:nvSpPr>
        <p:spPr>
          <a:xfrm>
            <a:off x="7527356" y="3040380"/>
            <a:ext cx="40233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길이 : 너비 : 높이 = 6 : 2 : 3  (왕상 6:2 기준)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젠가 대신 종이 블록 상자 활용 가능</a:t>
            </a:r>
            <a:endParaRPr lang="en-US" sz="12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13" name="Shape 12">
            <a:extLst>
              <a:ext uri="{FF2B5EF4-FFF2-40B4-BE49-F238E27FC236}">
                <a16:creationId xmlns:a16="http://schemas.microsoft.com/office/drawing/2014/main" id="{BD79E5D3-18D6-8EBE-9920-5F2F1EBE1D44}"/>
              </a:ext>
            </a:extLst>
          </p:cNvPr>
          <p:cNvSpPr/>
          <p:nvPr/>
        </p:nvSpPr>
        <p:spPr>
          <a:xfrm>
            <a:off x="3275396" y="4347972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4" name="Shape 13">
            <a:extLst>
              <a:ext uri="{FF2B5EF4-FFF2-40B4-BE49-F238E27FC236}">
                <a16:creationId xmlns:a16="http://schemas.microsoft.com/office/drawing/2014/main" id="{2E0902EF-7D90-C77A-70AB-D77E11B1BF2F}"/>
              </a:ext>
            </a:extLst>
          </p:cNvPr>
          <p:cNvSpPr/>
          <p:nvPr/>
        </p:nvSpPr>
        <p:spPr>
          <a:xfrm>
            <a:off x="3275396" y="4347972"/>
            <a:ext cx="2651760" cy="347472"/>
          </a:xfrm>
          <a:prstGeom prst="rect">
            <a:avLst/>
          </a:prstGeom>
          <a:solidFill>
            <a:srgbClr val="7A5C6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5" name="Text 14">
            <a:extLst>
              <a:ext uri="{FF2B5EF4-FFF2-40B4-BE49-F238E27FC236}">
                <a16:creationId xmlns:a16="http://schemas.microsoft.com/office/drawing/2014/main" id="{7F1711B5-76E5-E19D-185A-FDF736C9CC15}"/>
              </a:ext>
            </a:extLst>
          </p:cNvPr>
          <p:cNvSpPr/>
          <p:nvPr/>
        </p:nvSpPr>
        <p:spPr>
          <a:xfrm>
            <a:off x="3275396" y="4347972"/>
            <a:ext cx="731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단계 1</a:t>
            </a:r>
            <a:endParaRPr lang="en-US" sz="1100" dirty="0"/>
          </a:p>
        </p:txBody>
      </p:sp>
      <p:sp>
        <p:nvSpPr>
          <p:cNvPr id="16" name="Text 15">
            <a:extLst>
              <a:ext uri="{FF2B5EF4-FFF2-40B4-BE49-F238E27FC236}">
                <a16:creationId xmlns:a16="http://schemas.microsoft.com/office/drawing/2014/main" id="{08F48F97-F587-2DD3-D26E-87024AE9ABD4}"/>
              </a:ext>
            </a:extLst>
          </p:cNvPr>
          <p:cNvSpPr/>
          <p:nvPr/>
        </p:nvSpPr>
        <p:spPr>
          <a:xfrm>
            <a:off x="4052636" y="4347972"/>
            <a:ext cx="1828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행동 지령지 해석하기</a:t>
            </a:r>
            <a:endParaRPr lang="en-US" sz="1000" dirty="0"/>
          </a:p>
        </p:txBody>
      </p:sp>
      <p:sp>
        <p:nvSpPr>
          <p:cNvPr id="17" name="Text 16">
            <a:extLst>
              <a:ext uri="{FF2B5EF4-FFF2-40B4-BE49-F238E27FC236}">
                <a16:creationId xmlns:a16="http://schemas.microsoft.com/office/drawing/2014/main" id="{1F3A87C5-836B-D867-045A-BA583139124D}"/>
              </a:ext>
            </a:extLst>
          </p:cNvPr>
          <p:cNvSpPr/>
          <p:nvPr/>
        </p:nvSpPr>
        <p:spPr>
          <a:xfrm>
            <a:off x="3385124" y="4732020"/>
            <a:ext cx="2432304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글자를 조합하여 미션 확인: '조용히 사각형 안으로 가서 젠가 성전을 쌓아라'</a:t>
            </a:r>
            <a:endParaRPr lang="en-US" sz="105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18" name="Shape 17">
            <a:extLst>
              <a:ext uri="{FF2B5EF4-FFF2-40B4-BE49-F238E27FC236}">
                <a16:creationId xmlns:a16="http://schemas.microsoft.com/office/drawing/2014/main" id="{121E70B4-03A8-9B1B-07CA-BFB1DD7D4733}"/>
              </a:ext>
            </a:extLst>
          </p:cNvPr>
          <p:cNvSpPr/>
          <p:nvPr/>
        </p:nvSpPr>
        <p:spPr>
          <a:xfrm>
            <a:off x="6110036" y="4347972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9" name="Shape 18">
            <a:extLst>
              <a:ext uri="{FF2B5EF4-FFF2-40B4-BE49-F238E27FC236}">
                <a16:creationId xmlns:a16="http://schemas.microsoft.com/office/drawing/2014/main" id="{4608ABA8-6C4B-2F71-5A54-778A20FBA602}"/>
              </a:ext>
            </a:extLst>
          </p:cNvPr>
          <p:cNvSpPr/>
          <p:nvPr/>
        </p:nvSpPr>
        <p:spPr>
          <a:xfrm>
            <a:off x="6110036" y="4347972"/>
            <a:ext cx="2651760" cy="347472"/>
          </a:xfrm>
          <a:prstGeom prst="rect">
            <a:avLst/>
          </a:prstGeom>
          <a:solidFill>
            <a:srgbClr val="7A5C6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0" name="Text 19">
            <a:extLst>
              <a:ext uri="{FF2B5EF4-FFF2-40B4-BE49-F238E27FC236}">
                <a16:creationId xmlns:a16="http://schemas.microsoft.com/office/drawing/2014/main" id="{917340DD-D5A4-922C-77A6-751B991F62A2}"/>
              </a:ext>
            </a:extLst>
          </p:cNvPr>
          <p:cNvSpPr/>
          <p:nvPr/>
        </p:nvSpPr>
        <p:spPr>
          <a:xfrm>
            <a:off x="6110036" y="4347972"/>
            <a:ext cx="731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단계 2</a:t>
            </a:r>
            <a:endParaRPr lang="en-US" sz="1100" dirty="0"/>
          </a:p>
        </p:txBody>
      </p:sp>
      <p:sp>
        <p:nvSpPr>
          <p:cNvPr id="21" name="Text 20">
            <a:extLst>
              <a:ext uri="{FF2B5EF4-FFF2-40B4-BE49-F238E27FC236}">
                <a16:creationId xmlns:a16="http://schemas.microsoft.com/office/drawing/2014/main" id="{C976FEA5-178E-A45F-48AC-EBF55452CA3C}"/>
              </a:ext>
            </a:extLst>
          </p:cNvPr>
          <p:cNvSpPr/>
          <p:nvPr/>
        </p:nvSpPr>
        <p:spPr>
          <a:xfrm>
            <a:off x="6887276" y="4347972"/>
            <a:ext cx="1828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성전 건축하기</a:t>
            </a:r>
            <a:endParaRPr lang="en-US" sz="1000" dirty="0"/>
          </a:p>
        </p:txBody>
      </p:sp>
      <p:sp>
        <p:nvSpPr>
          <p:cNvPr id="22" name="Text 21">
            <a:extLst>
              <a:ext uri="{FF2B5EF4-FFF2-40B4-BE49-F238E27FC236}">
                <a16:creationId xmlns:a16="http://schemas.microsoft.com/office/drawing/2014/main" id="{0AA25ECB-3DD1-935F-E5C6-A4BAACFCCEF1}"/>
              </a:ext>
            </a:extLst>
          </p:cNvPr>
          <p:cNvSpPr/>
          <p:nvPr/>
        </p:nvSpPr>
        <p:spPr>
          <a:xfrm>
            <a:off x="6219764" y="4732020"/>
            <a:ext cx="2432304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성전 건축 도면에 맞춰 </a:t>
            </a:r>
            <a:r>
              <a:rPr lang="en-US" sz="105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젠가로</a:t>
            </a: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lang="en-US" sz="105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성전을</a:t>
            </a:r>
            <a:endParaRPr lang="en-US" sz="1050" dirty="0">
              <a:solidFill>
                <a:srgbClr val="4A4E69"/>
              </a:solidFill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Calibri" pitchFamily="34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05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완성한다</a:t>
            </a: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.</a:t>
            </a:r>
            <a:endParaRPr lang="en-US" sz="105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23" name="Shape 22">
            <a:extLst>
              <a:ext uri="{FF2B5EF4-FFF2-40B4-BE49-F238E27FC236}">
                <a16:creationId xmlns:a16="http://schemas.microsoft.com/office/drawing/2014/main" id="{3A546174-70EE-8EBD-DA40-9798267AC684}"/>
              </a:ext>
            </a:extLst>
          </p:cNvPr>
          <p:cNvSpPr/>
          <p:nvPr/>
        </p:nvSpPr>
        <p:spPr>
          <a:xfrm>
            <a:off x="8944676" y="4347972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24" name="Shape 23">
            <a:extLst>
              <a:ext uri="{FF2B5EF4-FFF2-40B4-BE49-F238E27FC236}">
                <a16:creationId xmlns:a16="http://schemas.microsoft.com/office/drawing/2014/main" id="{35A6D733-97D1-5627-25FB-223DD4D6071E}"/>
              </a:ext>
            </a:extLst>
          </p:cNvPr>
          <p:cNvSpPr/>
          <p:nvPr/>
        </p:nvSpPr>
        <p:spPr>
          <a:xfrm>
            <a:off x="8944676" y="4347972"/>
            <a:ext cx="2651760" cy="347472"/>
          </a:xfrm>
          <a:prstGeom prst="rect">
            <a:avLst/>
          </a:prstGeom>
          <a:solidFill>
            <a:srgbClr val="7A5C6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5" name="Text 24">
            <a:extLst>
              <a:ext uri="{FF2B5EF4-FFF2-40B4-BE49-F238E27FC236}">
                <a16:creationId xmlns:a16="http://schemas.microsoft.com/office/drawing/2014/main" id="{AD8AF35B-0195-3259-140E-0D9DD7E5D861}"/>
              </a:ext>
            </a:extLst>
          </p:cNvPr>
          <p:cNvSpPr/>
          <p:nvPr/>
        </p:nvSpPr>
        <p:spPr>
          <a:xfrm>
            <a:off x="8944676" y="4347972"/>
            <a:ext cx="731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단계 3</a:t>
            </a:r>
            <a:endParaRPr lang="en-US" sz="1100" dirty="0"/>
          </a:p>
        </p:txBody>
      </p:sp>
      <p:sp>
        <p:nvSpPr>
          <p:cNvPr id="26" name="Text 25">
            <a:extLst>
              <a:ext uri="{FF2B5EF4-FFF2-40B4-BE49-F238E27FC236}">
                <a16:creationId xmlns:a16="http://schemas.microsoft.com/office/drawing/2014/main" id="{C0D201FB-8812-6190-0D7D-B8B4C502F934}"/>
              </a:ext>
            </a:extLst>
          </p:cNvPr>
          <p:cNvSpPr/>
          <p:nvPr/>
        </p:nvSpPr>
        <p:spPr>
          <a:xfrm>
            <a:off x="9721916" y="4347972"/>
            <a:ext cx="1828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말씀 외치기</a:t>
            </a:r>
            <a:endParaRPr lang="en-US" sz="1000" dirty="0"/>
          </a:p>
        </p:txBody>
      </p:sp>
      <p:sp>
        <p:nvSpPr>
          <p:cNvPr id="27" name="Text 26">
            <a:extLst>
              <a:ext uri="{FF2B5EF4-FFF2-40B4-BE49-F238E27FC236}">
                <a16:creationId xmlns:a16="http://schemas.microsoft.com/office/drawing/2014/main" id="{F4547187-71A4-244B-1A37-AB7435B723CD}"/>
              </a:ext>
            </a:extLst>
          </p:cNvPr>
          <p:cNvSpPr/>
          <p:nvPr/>
        </p:nvSpPr>
        <p:spPr>
          <a:xfrm>
            <a:off x="9054404" y="4732020"/>
            <a:ext cx="2432304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성전을 완성하고 유지한 상태로 조원 모두가 학개 1장 8절을 한목소리로 외친다.</a:t>
            </a:r>
            <a:endParaRPr lang="en-US" sz="105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64" name="Text 28">
            <a:extLst>
              <a:ext uri="{FF2B5EF4-FFF2-40B4-BE49-F238E27FC236}">
                <a16:creationId xmlns:a16="http://schemas.microsoft.com/office/drawing/2014/main" id="{4A2E08A9-EFBB-837A-D087-2EAEDFF57EE6}"/>
              </a:ext>
            </a:extLst>
          </p:cNvPr>
          <p:cNvSpPr/>
          <p:nvPr/>
        </p:nvSpPr>
        <p:spPr>
          <a:xfrm>
            <a:off x="3458276" y="587502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i="1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[마무리] 어떤 상황에서도 회복의 소망을 품고 하나님을 예배하는 청소년이 되기를 소망합니다.</a:t>
            </a:r>
            <a:endParaRPr lang="en-US" sz="1050" dirty="0"/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BEA1B628-B600-7911-0EDC-8630571B27C5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D385EBB3-C75A-0945-79AB-8BEEA00B8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564" y="2018605"/>
            <a:ext cx="2606680" cy="368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7343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F494A-7EF0-87E8-6B87-CE876C009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8990EC8-9F74-C06A-F3A7-C1A724FAF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A20E0FA9-0CCF-0660-886C-C5014F26191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3  |  </a:t>
            </a:r>
            <a:r>
              <a:rPr lang="ko-KR" altLang="en-US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메시지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BDFE261A-7F62-F67E-5842-BD9C2997FE9C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31" name="그림 30">
            <a:extLst>
              <a:ext uri="{FF2B5EF4-FFF2-40B4-BE49-F238E27FC236}">
                <a16:creationId xmlns:a16="http://schemas.microsoft.com/office/drawing/2014/main" id="{811D74E4-15D7-712C-DF51-0FE78A3E4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726701"/>
            <a:ext cx="3455356" cy="4607141"/>
          </a:xfrm>
          <a:prstGeom prst="rect">
            <a:avLst/>
          </a:prstGeom>
        </p:spPr>
      </p:pic>
      <p:pic>
        <p:nvPicPr>
          <p:cNvPr id="34" name="그림 33">
            <a:extLst>
              <a:ext uri="{FF2B5EF4-FFF2-40B4-BE49-F238E27FC236}">
                <a16:creationId xmlns:a16="http://schemas.microsoft.com/office/drawing/2014/main" id="{9C4A8B01-E3E2-5CB8-2120-C3490553BE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8079" y="1726701"/>
            <a:ext cx="3492021" cy="465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5335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CC802-7FE3-D5C2-B86D-6F94A632B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00A8562-8CD0-5915-4C63-3FE6C1D6D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221F52D-E775-D21F-362B-7A0AEC37BA2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3  |  </a:t>
            </a:r>
            <a:r>
              <a:rPr lang="ko-KR" altLang="en-US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메시지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938BD58D-46F2-8CFD-6FA6-42A0B15B6CAC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30" name="그림 29">
            <a:extLst>
              <a:ext uri="{FF2B5EF4-FFF2-40B4-BE49-F238E27FC236}">
                <a16:creationId xmlns:a16="http://schemas.microsoft.com/office/drawing/2014/main" id="{D5B5F8FE-6DF2-11D1-93E0-2E3429674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658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7AD3C-062A-2AF9-C7FF-CFE1AE188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78AF1968-3638-48F0-EA22-B6765324F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5FA1843F-645C-E4CD-98E6-84625451F993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4  |  </a:t>
            </a:r>
            <a:r>
              <a:rPr lang="ko-KR" altLang="en-US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위즈덤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Shape 2">
            <a:extLst>
              <a:ext uri="{FF2B5EF4-FFF2-40B4-BE49-F238E27FC236}">
                <a16:creationId xmlns:a16="http://schemas.microsoft.com/office/drawing/2014/main" id="{1398D983-348B-884D-CB7E-E9DB98E57F9B}"/>
              </a:ext>
            </a:extLst>
          </p:cNvPr>
          <p:cNvSpPr/>
          <p:nvPr/>
        </p:nvSpPr>
        <p:spPr>
          <a:xfrm>
            <a:off x="1938528" y="2034540"/>
            <a:ext cx="8412480" cy="502920"/>
          </a:xfrm>
          <a:prstGeom prst="rect">
            <a:avLst/>
          </a:prstGeom>
          <a:solidFill>
            <a:srgbClr val="D4A853">
              <a:alpha val="85000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9" name="Text 3">
            <a:extLst>
              <a:ext uri="{FF2B5EF4-FFF2-40B4-BE49-F238E27FC236}">
                <a16:creationId xmlns:a16="http://schemas.microsoft.com/office/drawing/2014/main" id="{1BB55676-1A1E-B6F5-0D7D-9A92E5BECDD5}"/>
              </a:ext>
            </a:extLst>
          </p:cNvPr>
          <p:cNvSpPr/>
          <p:nvPr/>
        </p:nvSpPr>
        <p:spPr>
          <a:xfrm>
            <a:off x="2075688" y="2052828"/>
            <a:ext cx="8138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[목표] 하나님을 찬양하는 삶이 지혜로운 삶임을 깨닫고, 하나님을 의지하는 태도를 기른다.</a:t>
            </a:r>
            <a:endParaRPr lang="en-US" sz="1100" dirty="0"/>
          </a:p>
        </p:txBody>
      </p:sp>
      <p:sp>
        <p:nvSpPr>
          <p:cNvPr id="30" name="Shape 4">
            <a:extLst>
              <a:ext uri="{FF2B5EF4-FFF2-40B4-BE49-F238E27FC236}">
                <a16:creationId xmlns:a16="http://schemas.microsoft.com/office/drawing/2014/main" id="{E270A360-B8ED-DFFC-EE95-302A4B26EF2F}"/>
              </a:ext>
            </a:extLst>
          </p:cNvPr>
          <p:cNvSpPr/>
          <p:nvPr/>
        </p:nvSpPr>
        <p:spPr>
          <a:xfrm>
            <a:off x="1938528" y="2674619"/>
            <a:ext cx="3931920" cy="1245879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31" name="Shape 5">
            <a:extLst>
              <a:ext uri="{FF2B5EF4-FFF2-40B4-BE49-F238E27FC236}">
                <a16:creationId xmlns:a16="http://schemas.microsoft.com/office/drawing/2014/main" id="{7FFEAB71-8C71-2118-23EE-3B78FC66D0F6}"/>
              </a:ext>
            </a:extLst>
          </p:cNvPr>
          <p:cNvSpPr/>
          <p:nvPr/>
        </p:nvSpPr>
        <p:spPr>
          <a:xfrm>
            <a:off x="1938528" y="2674620"/>
            <a:ext cx="64008" cy="960120"/>
          </a:xfrm>
          <a:prstGeom prst="rect">
            <a:avLst/>
          </a:prstGeom>
          <a:solidFill>
            <a:srgbClr val="6B9080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2" name="Text 6">
            <a:extLst>
              <a:ext uri="{FF2B5EF4-FFF2-40B4-BE49-F238E27FC236}">
                <a16:creationId xmlns:a16="http://schemas.microsoft.com/office/drawing/2014/main" id="{EFDF04A1-68E7-F2DE-8E80-2A6A68B934D8}"/>
              </a:ext>
            </a:extLst>
          </p:cNvPr>
          <p:cNvSpPr/>
          <p:nvPr/>
        </p:nvSpPr>
        <p:spPr>
          <a:xfrm>
            <a:off x="2103120" y="2766060"/>
            <a:ext cx="367588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준비물</a:t>
            </a:r>
            <a:endParaRPr lang="en-US" sz="1300" dirty="0"/>
          </a:p>
        </p:txBody>
      </p:sp>
      <p:sp>
        <p:nvSpPr>
          <p:cNvPr id="35" name="Text 7">
            <a:extLst>
              <a:ext uri="{FF2B5EF4-FFF2-40B4-BE49-F238E27FC236}">
                <a16:creationId xmlns:a16="http://schemas.microsoft.com/office/drawing/2014/main" id="{2C8B6CDE-F34B-8801-B426-9DCF944A1EB6}"/>
              </a:ext>
            </a:extLst>
          </p:cNvPr>
          <p:cNvSpPr/>
          <p:nvPr/>
        </p:nvSpPr>
        <p:spPr>
          <a:xfrm>
            <a:off x="2103120" y="3223260"/>
            <a:ext cx="3675888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교사 진행안 PDF (출력), 이모지 찬양 PDF/PPT (노트북/태블릿)</a:t>
            </a:r>
            <a:endParaRPr lang="en-US" sz="1100" dirty="0"/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스마트폰 재생목록 준비 (1초 찬양 맞추기용), 블루투스 스피커</a:t>
            </a:r>
            <a:endParaRPr lang="en-US" sz="1100" dirty="0"/>
          </a:p>
        </p:txBody>
      </p:sp>
      <p:sp>
        <p:nvSpPr>
          <p:cNvPr id="36" name="Shape 8">
            <a:extLst>
              <a:ext uri="{FF2B5EF4-FFF2-40B4-BE49-F238E27FC236}">
                <a16:creationId xmlns:a16="http://schemas.microsoft.com/office/drawing/2014/main" id="{E97F7D2A-5938-4202-15A2-6489A653EF40}"/>
              </a:ext>
            </a:extLst>
          </p:cNvPr>
          <p:cNvSpPr/>
          <p:nvPr/>
        </p:nvSpPr>
        <p:spPr>
          <a:xfrm>
            <a:off x="6053328" y="2674620"/>
            <a:ext cx="4297680" cy="124587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37" name="Shape 9">
            <a:extLst>
              <a:ext uri="{FF2B5EF4-FFF2-40B4-BE49-F238E27FC236}">
                <a16:creationId xmlns:a16="http://schemas.microsoft.com/office/drawing/2014/main" id="{ADE8FDE6-0FD7-2D79-6E96-9967802DC5CE}"/>
              </a:ext>
            </a:extLst>
          </p:cNvPr>
          <p:cNvSpPr/>
          <p:nvPr/>
        </p:nvSpPr>
        <p:spPr>
          <a:xfrm>
            <a:off x="6053328" y="2674620"/>
            <a:ext cx="64008" cy="960120"/>
          </a:xfrm>
          <a:prstGeom prst="rect">
            <a:avLst/>
          </a:prstGeom>
          <a:solidFill>
            <a:srgbClr val="D4A853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8" name="Text 10">
            <a:extLst>
              <a:ext uri="{FF2B5EF4-FFF2-40B4-BE49-F238E27FC236}">
                <a16:creationId xmlns:a16="http://schemas.microsoft.com/office/drawing/2014/main" id="{C8796D51-C949-029D-8E52-531560E53C14}"/>
              </a:ext>
            </a:extLst>
          </p:cNvPr>
          <p:cNvSpPr/>
          <p:nvPr/>
        </p:nvSpPr>
        <p:spPr>
          <a:xfrm>
            <a:off x="6190488" y="2720340"/>
            <a:ext cx="4023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진행 방식</a:t>
            </a:r>
            <a:endParaRPr lang="en-US" sz="1200" dirty="0"/>
          </a:p>
        </p:txBody>
      </p:sp>
      <p:sp>
        <p:nvSpPr>
          <p:cNvPr id="39" name="Text 11">
            <a:extLst>
              <a:ext uri="{FF2B5EF4-FFF2-40B4-BE49-F238E27FC236}">
                <a16:creationId xmlns:a16="http://schemas.microsoft.com/office/drawing/2014/main" id="{AA25B84B-AEEB-1279-DB33-2D3881A4C77C}"/>
              </a:ext>
            </a:extLst>
          </p:cNvPr>
          <p:cNvSpPr/>
          <p:nvPr/>
        </p:nvSpPr>
        <p:spPr>
          <a:xfrm>
            <a:off x="6190488" y="3040380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청소년은 교사 앞에 두 줄로 서서 총 3단계 미션을 수행합니다. 각 미션 제한시간은 3분, 3분 내 8문제 이상 통과해야 다음 단계로 진행합니다.</a:t>
            </a:r>
            <a:endParaRPr lang="en-US" sz="1050" dirty="0"/>
          </a:p>
        </p:txBody>
      </p:sp>
      <p:sp>
        <p:nvSpPr>
          <p:cNvPr id="40" name="Shape 12">
            <a:extLst>
              <a:ext uri="{FF2B5EF4-FFF2-40B4-BE49-F238E27FC236}">
                <a16:creationId xmlns:a16="http://schemas.microsoft.com/office/drawing/2014/main" id="{0FA43DE6-CB04-87EB-BBBC-F93A1066F88A}"/>
              </a:ext>
            </a:extLst>
          </p:cNvPr>
          <p:cNvSpPr/>
          <p:nvPr/>
        </p:nvSpPr>
        <p:spPr>
          <a:xfrm>
            <a:off x="1938528" y="4011939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41" name="Shape 13">
            <a:extLst>
              <a:ext uri="{FF2B5EF4-FFF2-40B4-BE49-F238E27FC236}">
                <a16:creationId xmlns:a16="http://schemas.microsoft.com/office/drawing/2014/main" id="{22AA4B84-4507-D0CF-2056-E3C4302DCBF4}"/>
              </a:ext>
            </a:extLst>
          </p:cNvPr>
          <p:cNvSpPr/>
          <p:nvPr/>
        </p:nvSpPr>
        <p:spPr>
          <a:xfrm>
            <a:off x="1938528" y="4011939"/>
            <a:ext cx="2651760" cy="347472"/>
          </a:xfrm>
          <a:prstGeom prst="rect">
            <a:avLst/>
          </a:prstGeom>
          <a:solidFill>
            <a:srgbClr val="6B9080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2" name="Text 14">
            <a:extLst>
              <a:ext uri="{FF2B5EF4-FFF2-40B4-BE49-F238E27FC236}">
                <a16:creationId xmlns:a16="http://schemas.microsoft.com/office/drawing/2014/main" id="{3324253A-8BAC-E686-5084-CC9F72B1C440}"/>
              </a:ext>
            </a:extLst>
          </p:cNvPr>
          <p:cNvSpPr/>
          <p:nvPr/>
        </p:nvSpPr>
        <p:spPr>
          <a:xfrm>
            <a:off x="1938528" y="4011939"/>
            <a:ext cx="9144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1</a:t>
            </a:r>
            <a:endParaRPr lang="en-US" sz="1100" dirty="0"/>
          </a:p>
        </p:txBody>
      </p:sp>
      <p:sp>
        <p:nvSpPr>
          <p:cNvPr id="43" name="Text 15">
            <a:extLst>
              <a:ext uri="{FF2B5EF4-FFF2-40B4-BE49-F238E27FC236}">
                <a16:creationId xmlns:a16="http://schemas.microsoft.com/office/drawing/2014/main" id="{E65A2341-BE39-9BEC-B873-66434F43F371}"/>
              </a:ext>
            </a:extLst>
          </p:cNvPr>
          <p:cNvSpPr/>
          <p:nvPr/>
        </p:nvSpPr>
        <p:spPr>
          <a:xfrm>
            <a:off x="2898648" y="4011939"/>
            <a:ext cx="1645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한 소절 찬양 맞추기</a:t>
            </a:r>
            <a:endParaRPr lang="en-US" sz="1000" dirty="0"/>
          </a:p>
        </p:txBody>
      </p:sp>
      <p:sp>
        <p:nvSpPr>
          <p:cNvPr id="44" name="Text 16">
            <a:extLst>
              <a:ext uri="{FF2B5EF4-FFF2-40B4-BE49-F238E27FC236}">
                <a16:creationId xmlns:a16="http://schemas.microsoft.com/office/drawing/2014/main" id="{8AF4CC57-F2F1-CEE0-20F3-6F12CD7841A1}"/>
              </a:ext>
            </a:extLst>
          </p:cNvPr>
          <p:cNvSpPr/>
          <p:nvPr/>
        </p:nvSpPr>
        <p:spPr>
          <a:xfrm>
            <a:off x="2048256" y="4395987"/>
            <a:ext cx="2432304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동일한 음으로 찬양 가사를 들으면 제목 맞추기 → 3분 안에 8문제 이상</a:t>
            </a:r>
            <a:endParaRPr lang="en-US" sz="1050" dirty="0"/>
          </a:p>
        </p:txBody>
      </p:sp>
      <p:sp>
        <p:nvSpPr>
          <p:cNvPr id="45" name="Shape 17">
            <a:extLst>
              <a:ext uri="{FF2B5EF4-FFF2-40B4-BE49-F238E27FC236}">
                <a16:creationId xmlns:a16="http://schemas.microsoft.com/office/drawing/2014/main" id="{3B638940-CBFB-0E31-8CBB-DEF5A8CF2388}"/>
              </a:ext>
            </a:extLst>
          </p:cNvPr>
          <p:cNvSpPr/>
          <p:nvPr/>
        </p:nvSpPr>
        <p:spPr>
          <a:xfrm>
            <a:off x="4773168" y="4011939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46" name="Shape 18">
            <a:extLst>
              <a:ext uri="{FF2B5EF4-FFF2-40B4-BE49-F238E27FC236}">
                <a16:creationId xmlns:a16="http://schemas.microsoft.com/office/drawing/2014/main" id="{A603C6DA-F33A-E00B-6183-D0BF7E13CF0A}"/>
              </a:ext>
            </a:extLst>
          </p:cNvPr>
          <p:cNvSpPr/>
          <p:nvPr/>
        </p:nvSpPr>
        <p:spPr>
          <a:xfrm>
            <a:off x="4773168" y="4011939"/>
            <a:ext cx="2651760" cy="347472"/>
          </a:xfrm>
          <a:prstGeom prst="rect">
            <a:avLst/>
          </a:prstGeom>
          <a:solidFill>
            <a:srgbClr val="6B9080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7" name="Text 19">
            <a:extLst>
              <a:ext uri="{FF2B5EF4-FFF2-40B4-BE49-F238E27FC236}">
                <a16:creationId xmlns:a16="http://schemas.microsoft.com/office/drawing/2014/main" id="{92306C09-AAE1-6983-7C28-454BBF1D216E}"/>
              </a:ext>
            </a:extLst>
          </p:cNvPr>
          <p:cNvSpPr/>
          <p:nvPr/>
        </p:nvSpPr>
        <p:spPr>
          <a:xfrm>
            <a:off x="4773168" y="4011939"/>
            <a:ext cx="9144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2</a:t>
            </a:r>
            <a:endParaRPr lang="en-US" sz="1100" dirty="0"/>
          </a:p>
        </p:txBody>
      </p:sp>
      <p:sp>
        <p:nvSpPr>
          <p:cNvPr id="48" name="Text 20">
            <a:extLst>
              <a:ext uri="{FF2B5EF4-FFF2-40B4-BE49-F238E27FC236}">
                <a16:creationId xmlns:a16="http://schemas.microsoft.com/office/drawing/2014/main" id="{1882CBC8-66F0-3675-4026-E73BC286354E}"/>
              </a:ext>
            </a:extLst>
          </p:cNvPr>
          <p:cNvSpPr/>
          <p:nvPr/>
        </p:nvSpPr>
        <p:spPr>
          <a:xfrm>
            <a:off x="5733288" y="4011939"/>
            <a:ext cx="1645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1초 찬양 맞추기</a:t>
            </a:r>
            <a:endParaRPr lang="en-US" sz="1000" dirty="0"/>
          </a:p>
        </p:txBody>
      </p:sp>
      <p:sp>
        <p:nvSpPr>
          <p:cNvPr id="49" name="Text 21">
            <a:extLst>
              <a:ext uri="{FF2B5EF4-FFF2-40B4-BE49-F238E27FC236}">
                <a16:creationId xmlns:a16="http://schemas.microsoft.com/office/drawing/2014/main" id="{A8B4D851-2314-B0A0-0080-F749693A01C4}"/>
              </a:ext>
            </a:extLst>
          </p:cNvPr>
          <p:cNvSpPr/>
          <p:nvPr/>
        </p:nvSpPr>
        <p:spPr>
          <a:xfrm>
            <a:off x="4882896" y="4395987"/>
            <a:ext cx="2432304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찬양 인트로 1초만 듣고 제목 맞추기 → 3분 안에 8문제 이상</a:t>
            </a:r>
            <a:endParaRPr lang="en-US" sz="1050" dirty="0"/>
          </a:p>
        </p:txBody>
      </p:sp>
      <p:sp>
        <p:nvSpPr>
          <p:cNvPr id="50" name="Shape 22">
            <a:extLst>
              <a:ext uri="{FF2B5EF4-FFF2-40B4-BE49-F238E27FC236}">
                <a16:creationId xmlns:a16="http://schemas.microsoft.com/office/drawing/2014/main" id="{1B6CA040-2F1B-8589-635E-933C8787504D}"/>
              </a:ext>
            </a:extLst>
          </p:cNvPr>
          <p:cNvSpPr/>
          <p:nvPr/>
        </p:nvSpPr>
        <p:spPr>
          <a:xfrm>
            <a:off x="7607808" y="4011939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51" name="Shape 23">
            <a:extLst>
              <a:ext uri="{FF2B5EF4-FFF2-40B4-BE49-F238E27FC236}">
                <a16:creationId xmlns:a16="http://schemas.microsoft.com/office/drawing/2014/main" id="{971AB0C5-8B11-D074-E029-43315D4E49A6}"/>
              </a:ext>
            </a:extLst>
          </p:cNvPr>
          <p:cNvSpPr/>
          <p:nvPr/>
        </p:nvSpPr>
        <p:spPr>
          <a:xfrm>
            <a:off x="7607808" y="4011939"/>
            <a:ext cx="2651760" cy="347472"/>
          </a:xfrm>
          <a:prstGeom prst="rect">
            <a:avLst/>
          </a:prstGeom>
          <a:solidFill>
            <a:srgbClr val="6B9080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52" name="Text 24">
            <a:extLst>
              <a:ext uri="{FF2B5EF4-FFF2-40B4-BE49-F238E27FC236}">
                <a16:creationId xmlns:a16="http://schemas.microsoft.com/office/drawing/2014/main" id="{8EFD1C8D-A19A-DF77-5E8F-73C16FDF3133}"/>
              </a:ext>
            </a:extLst>
          </p:cNvPr>
          <p:cNvSpPr/>
          <p:nvPr/>
        </p:nvSpPr>
        <p:spPr>
          <a:xfrm>
            <a:off x="7607808" y="4011939"/>
            <a:ext cx="9144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미션 3</a:t>
            </a:r>
            <a:endParaRPr lang="en-US" sz="1100" dirty="0"/>
          </a:p>
        </p:txBody>
      </p:sp>
      <p:sp>
        <p:nvSpPr>
          <p:cNvPr id="53" name="Text 25">
            <a:extLst>
              <a:ext uri="{FF2B5EF4-FFF2-40B4-BE49-F238E27FC236}">
                <a16:creationId xmlns:a16="http://schemas.microsoft.com/office/drawing/2014/main" id="{82304A8A-7B62-1FE6-C046-9053071C93E9}"/>
              </a:ext>
            </a:extLst>
          </p:cNvPr>
          <p:cNvSpPr/>
          <p:nvPr/>
        </p:nvSpPr>
        <p:spPr>
          <a:xfrm>
            <a:off x="8567928" y="4011939"/>
            <a:ext cx="1645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이모지 찬양 맞추기</a:t>
            </a:r>
            <a:endParaRPr lang="en-US" sz="1000" dirty="0"/>
          </a:p>
        </p:txBody>
      </p:sp>
      <p:sp>
        <p:nvSpPr>
          <p:cNvPr id="54" name="Text 26">
            <a:extLst>
              <a:ext uri="{FF2B5EF4-FFF2-40B4-BE49-F238E27FC236}">
                <a16:creationId xmlns:a16="http://schemas.microsoft.com/office/drawing/2014/main" id="{46B7ED31-04E7-CA22-7EA6-76741AC0CDE3}"/>
              </a:ext>
            </a:extLst>
          </p:cNvPr>
          <p:cNvSpPr/>
          <p:nvPr/>
        </p:nvSpPr>
        <p:spPr>
          <a:xfrm>
            <a:off x="7717536" y="4395987"/>
            <a:ext cx="2432304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이모지만 보고 찬양 제목 맞추기 → 3분 안에 8문제 이상</a:t>
            </a:r>
            <a:endParaRPr lang="en-US" sz="1050" dirty="0"/>
          </a:p>
        </p:txBody>
      </p:sp>
      <p:sp>
        <p:nvSpPr>
          <p:cNvPr id="55" name="Shape 27">
            <a:extLst>
              <a:ext uri="{FF2B5EF4-FFF2-40B4-BE49-F238E27FC236}">
                <a16:creationId xmlns:a16="http://schemas.microsoft.com/office/drawing/2014/main" id="{FBC51F02-312A-A104-39F2-A1941F0FFCC0}"/>
              </a:ext>
            </a:extLst>
          </p:cNvPr>
          <p:cNvSpPr/>
          <p:nvPr/>
        </p:nvSpPr>
        <p:spPr>
          <a:xfrm>
            <a:off x="1938528" y="5520699"/>
            <a:ext cx="8412480" cy="640080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56" name="Text 28">
            <a:extLst>
              <a:ext uri="{FF2B5EF4-FFF2-40B4-BE49-F238E27FC236}">
                <a16:creationId xmlns:a16="http://schemas.microsoft.com/office/drawing/2014/main" id="{5762C16A-25AB-C407-5948-CA1D4024C70A}"/>
              </a:ext>
            </a:extLst>
          </p:cNvPr>
          <p:cNvSpPr/>
          <p:nvPr/>
        </p:nvSpPr>
        <p:spPr>
          <a:xfrm>
            <a:off x="2121408" y="5538987"/>
            <a:ext cx="8046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[활용+] 찬양을 맞추거나 청소년이 직접 찬양을 부를 경우 가산점 또는 간식을 제공할 수 있습니다.</a:t>
            </a:r>
            <a:endParaRPr lang="en-US" sz="1000" dirty="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[마무리] 슬플 때는 기도로, 기쁠 때는 찬양으로 — 어느 순간에도 하나님을 의지하며 살아가는 삶!</a:t>
            </a:r>
            <a:endParaRPr lang="en-US" sz="1000" dirty="0"/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2F8C576F-F8FA-7E9A-F798-B638357357B2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81868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87F45-6F7D-2D17-8523-1C0AACB54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1DCC9E55-CADC-2F68-7E8D-D4EA1D3DF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2FECE45-22CA-5428-7AEC-4555D104D583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코너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4  |  </a:t>
            </a:r>
            <a:r>
              <a:rPr lang="ko-KR" altLang="en-US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위즈덤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4400" b="1" dirty="0" err="1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스퀘어</a:t>
            </a:r>
            <a:r>
              <a:rPr lang="en-US" altLang="ko-KR" sz="4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lang="en-US" altLang="ko-KR" sz="2400" b="1" dirty="0"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(25분)</a:t>
            </a:r>
            <a:endParaRPr lang="en-US" altLang="ko-KR" sz="2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57B8ACFB-67E2-0852-C260-3B806A6816D8}"/>
              </a:ext>
            </a:extLst>
          </p:cNvPr>
          <p:cNvSpPr/>
          <p:nvPr/>
        </p:nvSpPr>
        <p:spPr>
          <a:xfrm flipH="1">
            <a:off x="459047" y="1559419"/>
            <a:ext cx="11577240" cy="122865"/>
          </a:xfrm>
          <a:prstGeom prst="rect">
            <a:avLst/>
          </a:prstGeom>
          <a:solidFill>
            <a:srgbClr val="3AC2B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>
              <a:highlight>
                <a:srgbClr val="00FFFF"/>
              </a:highlight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6081F064-84D3-EE27-1316-70948AC7C8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7119" y="1775041"/>
            <a:ext cx="3437760" cy="4584700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964B1227-8087-025D-B97D-A8892D3ACF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3974" y="1775041"/>
            <a:ext cx="3438525" cy="458470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29782A60-EAF6-8D6B-667E-7F5E152BD7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701" y="1775041"/>
            <a:ext cx="3440787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494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8CA42-79A7-A2A2-0DEA-01AD05713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2CB16E0-FDE3-E72B-0D0D-C39E016D9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87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그림 6" descr="텍스트, 스크린샷, 그래픽 디자인, 로고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7FF5A57A-D7E4-A4F9-6550-46DFD2BD7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그림 4" descr="텍스트, 스크린샷, 그래픽 디자인, 만화 영화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EBD55E49-34C3-06C3-8F55-A19B6A192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그림 4" descr="텍스트, 스크린샷, 그래픽 디자인, 만화 영화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F8A23752-E5C5-4D04-E4D5-255F4ADF3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655B4A-1360-3516-4537-9EE3734DA400}"/>
              </a:ext>
            </a:extLst>
          </p:cNvPr>
          <p:cNvSpPr txBox="1"/>
          <p:nvPr/>
        </p:nvSpPr>
        <p:spPr>
          <a:xfrm>
            <a:off x="4562475" y="5218113"/>
            <a:ext cx="3265488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3200" b="1" spc="-300" dirty="0">
                <a:latin typeface="+mn-lt"/>
                <a:ea typeface="+mn-ea"/>
              </a:rPr>
              <a:t>여호와께 돌아가자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그림 2" descr="텍스트, 클립아트, 스크린샷, 그래픽 디자인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85BC096E-A3FD-819D-9515-FE486EE3E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그림 2" descr="텍스트, 클립아트, 스크린샷, 그래픽 디자인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91AC7D0F-8326-1F46-5F72-510E0BFB2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2788D8-6A4B-8FD8-FB05-F9B1A35776E1}"/>
              </a:ext>
            </a:extLst>
          </p:cNvPr>
          <p:cNvSpPr txBox="1"/>
          <p:nvPr/>
        </p:nvSpPr>
        <p:spPr>
          <a:xfrm>
            <a:off x="4748213" y="5218113"/>
            <a:ext cx="2894012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3200" b="1" spc="-300" dirty="0">
                <a:latin typeface="+mn-lt"/>
                <a:ea typeface="+mn-ea"/>
              </a:rPr>
              <a:t>빛으로 비추시네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그림 2" descr="텍스트, 스크린샷, 클립아트, 만화 영화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6819FB47-FD9C-4BC3-5615-A31A9C149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그림 2" descr="텍스트, 스크린샷, 클립아트, 만화 영화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2EDF8478-B646-58CC-92EF-C7635D03A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C7E8F5-13CB-6993-5BE8-8DE7DB9C6F0C}"/>
              </a:ext>
            </a:extLst>
          </p:cNvPr>
          <p:cNvSpPr txBox="1"/>
          <p:nvPr/>
        </p:nvSpPr>
        <p:spPr>
          <a:xfrm>
            <a:off x="4562475" y="5218113"/>
            <a:ext cx="3265488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3200" b="1" spc="-300" dirty="0">
                <a:latin typeface="+mn-lt"/>
                <a:ea typeface="+mn-ea"/>
              </a:rPr>
              <a:t>사랑한다 말하시네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그림 2" descr="텍스트, 스크린샷, 만화 영화, 클립아트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93271721-5FF1-FB55-A532-45E772537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그림 2" descr="텍스트, 스크린샷, 만화 영화, 클립아트이(가) 표시된 사진&#10;&#10;AI 생성 콘텐츠는 정확하지 않을 수 있습니다.">
            <a:extLst>
              <a:ext uri="{FF2B5EF4-FFF2-40B4-BE49-F238E27FC236}">
                <a16:creationId xmlns:a16="http://schemas.microsoft.com/office/drawing/2014/main" id="{2B07CB7F-1D0C-C0EA-3E5A-6C8B51F50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DE335F-019D-A3C9-3C51-4347684B9A64}"/>
              </a:ext>
            </a:extLst>
          </p:cNvPr>
          <p:cNvSpPr txBox="1"/>
          <p:nvPr/>
        </p:nvSpPr>
        <p:spPr>
          <a:xfrm>
            <a:off x="4457700" y="5218113"/>
            <a:ext cx="3476625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3200" b="1" spc="-300" dirty="0">
                <a:latin typeface="+mn-lt"/>
                <a:ea typeface="+mn-ea"/>
              </a:rPr>
              <a:t>하늘 위에 주님 밖에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4EBAB1-520D-F90B-AB47-426CC38D3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C5865A7B-7BED-0FF2-525E-7669249BF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0D8D2221-D8D8-830E-917E-AAA1AB70D0A2}"/>
              </a:ext>
            </a:extLst>
          </p:cNvPr>
          <p:cNvSpPr/>
          <p:nvPr/>
        </p:nvSpPr>
        <p:spPr>
          <a:xfrm>
            <a:off x="1697123" y="726213"/>
            <a:ext cx="9032672" cy="5803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교사 준비물 최종 점검표</a:t>
            </a:r>
            <a:endParaRPr lang="en-US" sz="40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93033B43-84ED-BD13-55B8-00A666FBE966}"/>
              </a:ext>
            </a:extLst>
          </p:cNvPr>
          <p:cNvSpPr/>
          <p:nvPr/>
        </p:nvSpPr>
        <p:spPr>
          <a:xfrm>
            <a:off x="1546578" y="1553565"/>
            <a:ext cx="3010891" cy="221593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E427BB22-1615-F60F-6E64-7D57D16A0FA7}"/>
              </a:ext>
            </a:extLst>
          </p:cNvPr>
          <p:cNvSpPr/>
          <p:nvPr/>
        </p:nvSpPr>
        <p:spPr>
          <a:xfrm>
            <a:off x="1546578" y="1553565"/>
            <a:ext cx="3010891" cy="422083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AC068F9-D4BF-CC4E-4A2F-A367A2C74D08}"/>
              </a:ext>
            </a:extLst>
          </p:cNvPr>
          <p:cNvSpPr/>
          <p:nvPr/>
        </p:nvSpPr>
        <p:spPr>
          <a:xfrm>
            <a:off x="1546578" y="1553565"/>
            <a:ext cx="3010891" cy="4220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공통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F81A8F4F-3D33-AF45-B33A-011367CB5869}"/>
              </a:ext>
            </a:extLst>
          </p:cNvPr>
          <p:cNvSpPr/>
          <p:nvPr/>
        </p:nvSpPr>
        <p:spPr>
          <a:xfrm>
            <a:off x="1646941" y="2028408"/>
            <a:ext cx="2810165" cy="16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바이블 스퀘어 지도 (A4, 조 수만큼 출력)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바이블 스퀘어 진행 PPT (컴퓨터 사전 설치)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코너별 팻말 PDF (A3, 출입문 부착)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확인용 도장 4개 (코너별)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신나는 찬양·잔잔한 찬양 음원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13AE12FE-9045-D2F0-C1B1-88993608BFE4}"/>
              </a:ext>
            </a:extLst>
          </p:cNvPr>
          <p:cNvSpPr/>
          <p:nvPr/>
        </p:nvSpPr>
        <p:spPr>
          <a:xfrm>
            <a:off x="4758195" y="1553565"/>
            <a:ext cx="3010891" cy="221593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6AF84F9B-6395-E087-0259-07F99017BBC7}"/>
              </a:ext>
            </a:extLst>
          </p:cNvPr>
          <p:cNvSpPr/>
          <p:nvPr/>
        </p:nvSpPr>
        <p:spPr>
          <a:xfrm>
            <a:off x="4758195" y="1553565"/>
            <a:ext cx="3010891" cy="422083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FF0FCB5D-D59C-1A81-ADD1-9151D0D275C5}"/>
              </a:ext>
            </a:extLst>
          </p:cNvPr>
          <p:cNvSpPr/>
          <p:nvPr/>
        </p:nvSpPr>
        <p:spPr>
          <a:xfrm>
            <a:off x="4758195" y="1553565"/>
            <a:ext cx="3010891" cy="4220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파운데이션</a:t>
            </a:r>
            <a:r>
              <a:rPr lang="en-US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</a:t>
            </a:r>
            <a:r>
              <a:rPr lang="en-US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스퀘어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769C1AFC-C529-037C-11D1-0CEB51E83379}"/>
              </a:ext>
            </a:extLst>
          </p:cNvPr>
          <p:cNvSpPr/>
          <p:nvPr/>
        </p:nvSpPr>
        <p:spPr>
          <a:xfrm>
            <a:off x="4858558" y="2028408"/>
            <a:ext cx="2810165" cy="16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글자 카드 PDF (출력·컷팅)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말씀 PDF (시편 119:105)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고깔 모자 (인원 수)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신문지 10장 이어붙임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안대 (인원 수), 마스킹테이프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7" name="Shape 13">
            <a:extLst>
              <a:ext uri="{FF2B5EF4-FFF2-40B4-BE49-F238E27FC236}">
                <a16:creationId xmlns:a16="http://schemas.microsoft.com/office/drawing/2014/main" id="{740F4C5A-09F0-D753-0448-085C0D6EB6EE}"/>
              </a:ext>
            </a:extLst>
          </p:cNvPr>
          <p:cNvSpPr/>
          <p:nvPr/>
        </p:nvSpPr>
        <p:spPr>
          <a:xfrm>
            <a:off x="7969811" y="1553565"/>
            <a:ext cx="3010891" cy="221593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47B0887D-805C-F79B-8E3D-A556C80FBF11}"/>
              </a:ext>
            </a:extLst>
          </p:cNvPr>
          <p:cNvSpPr/>
          <p:nvPr/>
        </p:nvSpPr>
        <p:spPr>
          <a:xfrm>
            <a:off x="7969811" y="1553565"/>
            <a:ext cx="3010891" cy="422083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3B2E2836-03BB-D67D-2D56-C98E7E3A7810}"/>
              </a:ext>
            </a:extLst>
          </p:cNvPr>
          <p:cNvSpPr/>
          <p:nvPr/>
        </p:nvSpPr>
        <p:spPr>
          <a:xfrm>
            <a:off x="7969811" y="1553565"/>
            <a:ext cx="3010891" cy="4220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킹덤 스퀘어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4571BA62-DA74-9FF4-A923-2FB12B8D0A6F}"/>
              </a:ext>
            </a:extLst>
          </p:cNvPr>
          <p:cNvSpPr/>
          <p:nvPr/>
        </p:nvSpPr>
        <p:spPr>
          <a:xfrm>
            <a:off x="8070174" y="2028409"/>
            <a:ext cx="2810165" cy="16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종이봉투 16개 (A~P 알파벳 기입)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미션지 / 미션별 자료 PDF (봉투별 분류)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힌트 단어 카드 (교사 보관)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역사서 제목 종이컵 12개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정답시트지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1" name="Shape 17">
            <a:extLst>
              <a:ext uri="{FF2B5EF4-FFF2-40B4-BE49-F238E27FC236}">
                <a16:creationId xmlns:a16="http://schemas.microsoft.com/office/drawing/2014/main" id="{E478039B-F3BF-65C2-6879-8FCFA5650C49}"/>
              </a:ext>
            </a:extLst>
          </p:cNvPr>
          <p:cNvSpPr/>
          <p:nvPr/>
        </p:nvSpPr>
        <p:spPr>
          <a:xfrm>
            <a:off x="4758195" y="3927783"/>
            <a:ext cx="3010891" cy="221593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2" name="Shape 18">
            <a:extLst>
              <a:ext uri="{FF2B5EF4-FFF2-40B4-BE49-F238E27FC236}">
                <a16:creationId xmlns:a16="http://schemas.microsoft.com/office/drawing/2014/main" id="{B046C897-A571-360A-6979-CE5B05B315BD}"/>
              </a:ext>
            </a:extLst>
          </p:cNvPr>
          <p:cNvSpPr/>
          <p:nvPr/>
        </p:nvSpPr>
        <p:spPr>
          <a:xfrm>
            <a:off x="4758195" y="3927783"/>
            <a:ext cx="3010891" cy="422083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3" name="Text 19">
            <a:extLst>
              <a:ext uri="{FF2B5EF4-FFF2-40B4-BE49-F238E27FC236}">
                <a16:creationId xmlns:a16="http://schemas.microsoft.com/office/drawing/2014/main" id="{A95EADBA-CC74-EFD4-E49D-7294148F71E1}"/>
              </a:ext>
            </a:extLst>
          </p:cNvPr>
          <p:cNvSpPr/>
          <p:nvPr/>
        </p:nvSpPr>
        <p:spPr>
          <a:xfrm>
            <a:off x="4758195" y="3927783"/>
            <a:ext cx="3010891" cy="4220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메시지</a:t>
            </a:r>
            <a:r>
              <a:rPr lang="en-US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</a:t>
            </a:r>
            <a:r>
              <a:rPr lang="en-US" b="1" dirty="0" err="1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스퀘어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4" name="Text 20">
            <a:extLst>
              <a:ext uri="{FF2B5EF4-FFF2-40B4-BE49-F238E27FC236}">
                <a16:creationId xmlns:a16="http://schemas.microsoft.com/office/drawing/2014/main" id="{AE8BB85C-4A5E-BE3A-0F98-C49B8C175E0B}"/>
              </a:ext>
            </a:extLst>
          </p:cNvPr>
          <p:cNvSpPr/>
          <p:nvPr/>
        </p:nvSpPr>
        <p:spPr>
          <a:xfrm>
            <a:off x="4858558" y="4402627"/>
            <a:ext cx="2810165" cy="16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행동 지령지·성전 건축 도면·선포 말씀 PDF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마스킹테이프 (구역 표시)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젠가 세트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우드락 (A2)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5" name="Shape 21">
            <a:extLst>
              <a:ext uri="{FF2B5EF4-FFF2-40B4-BE49-F238E27FC236}">
                <a16:creationId xmlns:a16="http://schemas.microsoft.com/office/drawing/2014/main" id="{F58B7EBA-4A8C-3C0F-37FA-67F9879F6613}"/>
              </a:ext>
            </a:extLst>
          </p:cNvPr>
          <p:cNvSpPr/>
          <p:nvPr/>
        </p:nvSpPr>
        <p:spPr>
          <a:xfrm>
            <a:off x="7969811" y="3927783"/>
            <a:ext cx="3010891" cy="221593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6" name="Shape 22">
            <a:extLst>
              <a:ext uri="{FF2B5EF4-FFF2-40B4-BE49-F238E27FC236}">
                <a16:creationId xmlns:a16="http://schemas.microsoft.com/office/drawing/2014/main" id="{D4C83B7B-BFCF-3018-1AF4-B888C206B953}"/>
              </a:ext>
            </a:extLst>
          </p:cNvPr>
          <p:cNvSpPr/>
          <p:nvPr/>
        </p:nvSpPr>
        <p:spPr>
          <a:xfrm>
            <a:off x="7969811" y="3927783"/>
            <a:ext cx="3010891" cy="422083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32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7" name="Text 23">
            <a:extLst>
              <a:ext uri="{FF2B5EF4-FFF2-40B4-BE49-F238E27FC236}">
                <a16:creationId xmlns:a16="http://schemas.microsoft.com/office/drawing/2014/main" id="{AE6BD2E0-8F89-3DB0-3D30-BBA6E98AC201}"/>
              </a:ext>
            </a:extLst>
          </p:cNvPr>
          <p:cNvSpPr/>
          <p:nvPr/>
        </p:nvSpPr>
        <p:spPr>
          <a:xfrm>
            <a:off x="7969811" y="3927783"/>
            <a:ext cx="3010891" cy="4220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위즈덤 스퀘어</a:t>
            </a:r>
            <a:endParaRPr lang="en-US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Text 24">
            <a:extLst>
              <a:ext uri="{FF2B5EF4-FFF2-40B4-BE49-F238E27FC236}">
                <a16:creationId xmlns:a16="http://schemas.microsoft.com/office/drawing/2014/main" id="{D54B2F4D-256F-66C1-9DB8-27F8ADD45BFC}"/>
              </a:ext>
            </a:extLst>
          </p:cNvPr>
          <p:cNvSpPr/>
          <p:nvPr/>
        </p:nvSpPr>
        <p:spPr>
          <a:xfrm>
            <a:off x="8070174" y="4402627"/>
            <a:ext cx="2810165" cy="16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교사 진행안 PDF (출력)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이모지 찬양 PPT (노트북/태블릿)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찬양 재생목록 (스마트폰)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 ] 블루투스 스피커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179785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2676E-A25C-2CFB-5924-8569B12C7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그림 41">
            <a:extLst>
              <a:ext uri="{FF2B5EF4-FFF2-40B4-BE49-F238E27FC236}">
                <a16:creationId xmlns:a16="http://schemas.microsoft.com/office/drawing/2014/main" id="{3B32E21A-F97A-878B-3C4E-E84F2618F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87" name="Text 0">
            <a:extLst>
              <a:ext uri="{FF2B5EF4-FFF2-40B4-BE49-F238E27FC236}">
                <a16:creationId xmlns:a16="http://schemas.microsoft.com/office/drawing/2014/main" id="{FB9C3B3A-44D3-CFF0-4DB4-F7C9F3EF8CAF}"/>
              </a:ext>
            </a:extLst>
          </p:cNvPr>
          <p:cNvSpPr/>
          <p:nvPr/>
        </p:nvSpPr>
        <p:spPr>
          <a:xfrm>
            <a:off x="2357677" y="912971"/>
            <a:ext cx="9101289" cy="606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</a:t>
            </a:r>
            <a:r>
              <a:rPr lang="ko-KR" altLang="en-US" sz="2600" b="1" dirty="0" err="1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어트랙션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②</a:t>
            </a: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: 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구약 성경 인물 월드컵 </a:t>
            </a:r>
            <a:r>
              <a:rPr lang="en-US" altLang="ko-KR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(16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강</a:t>
            </a:r>
            <a:r>
              <a:rPr lang="en-US" altLang="ko-KR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)</a:t>
            </a:r>
            <a:endParaRPr lang="en-US" sz="2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8" name="Text 1">
            <a:extLst>
              <a:ext uri="{FF2B5EF4-FFF2-40B4-BE49-F238E27FC236}">
                <a16:creationId xmlns:a16="http://schemas.microsoft.com/office/drawing/2014/main" id="{D2C18550-133B-888A-AFC4-FB7D2DCDC6BB}"/>
              </a:ext>
            </a:extLst>
          </p:cNvPr>
          <p:cNvSpPr/>
          <p:nvPr/>
        </p:nvSpPr>
        <p:spPr>
          <a:xfrm>
            <a:off x="2357677" y="1469161"/>
            <a:ext cx="9101289" cy="3539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구약성경을 몸으로 경험하고 배우는 주제통합 학습활동 (</a:t>
            </a:r>
            <a:r>
              <a:rPr lang="en-US" sz="12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대그룹</a:t>
            </a:r>
            <a:r>
              <a:rPr lang="en-US" sz="12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· 60분)</a:t>
            </a:r>
            <a:endParaRPr lang="en-US" sz="1200" dirty="0"/>
          </a:p>
        </p:txBody>
      </p:sp>
      <p:sp>
        <p:nvSpPr>
          <p:cNvPr id="2" name="Shape 2">
            <a:extLst>
              <a:ext uri="{FF2B5EF4-FFF2-40B4-BE49-F238E27FC236}">
                <a16:creationId xmlns:a16="http://schemas.microsoft.com/office/drawing/2014/main" id="{8E3D5FBE-6BD4-52E3-D79C-8ADC1EA69545}"/>
              </a:ext>
            </a:extLst>
          </p:cNvPr>
          <p:cNvSpPr/>
          <p:nvPr/>
        </p:nvSpPr>
        <p:spPr>
          <a:xfrm>
            <a:off x="2357677" y="1929775"/>
            <a:ext cx="8412480" cy="502920"/>
          </a:xfrm>
          <a:prstGeom prst="rect">
            <a:avLst/>
          </a:prstGeom>
          <a:solidFill>
            <a:srgbClr val="85DBD9">
              <a:alpha val="84706"/>
            </a:srgbClr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378B9E54-51DF-F87C-B63D-10E45AB3E3A3}"/>
              </a:ext>
            </a:extLst>
          </p:cNvPr>
          <p:cNvSpPr/>
          <p:nvPr/>
        </p:nvSpPr>
        <p:spPr>
          <a:xfrm>
            <a:off x="2494837" y="1948063"/>
            <a:ext cx="8138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[목표] 구약 성경의 다양한 인물을 살펴보며 각 인물의 특징과 이야기를 비교하고 나눌 수 있다.</a:t>
            </a:r>
            <a:endParaRPr lang="en-US" sz="11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" name="Shape 4">
            <a:extLst>
              <a:ext uri="{FF2B5EF4-FFF2-40B4-BE49-F238E27FC236}">
                <a16:creationId xmlns:a16="http://schemas.microsoft.com/office/drawing/2014/main" id="{3C7998C3-F60B-35B5-7A8E-DB6A36768E5F}"/>
              </a:ext>
            </a:extLst>
          </p:cNvPr>
          <p:cNvSpPr/>
          <p:nvPr/>
        </p:nvSpPr>
        <p:spPr>
          <a:xfrm>
            <a:off x="2357677" y="2569855"/>
            <a:ext cx="3931920" cy="13165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507A38C9-E297-0DA0-BD77-8734F9F9AE7C}"/>
              </a:ext>
            </a:extLst>
          </p:cNvPr>
          <p:cNvSpPr/>
          <p:nvPr/>
        </p:nvSpPr>
        <p:spPr>
          <a:xfrm>
            <a:off x="2357677" y="2569855"/>
            <a:ext cx="64008" cy="1316540"/>
          </a:xfrm>
          <a:prstGeom prst="rect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97C84900-8124-E245-875D-E8900EB6538C}"/>
              </a:ext>
            </a:extLst>
          </p:cNvPr>
          <p:cNvSpPr/>
          <p:nvPr/>
        </p:nvSpPr>
        <p:spPr>
          <a:xfrm>
            <a:off x="2522269" y="2638435"/>
            <a:ext cx="367588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준비물</a:t>
            </a:r>
            <a:endParaRPr lang="en-US" sz="13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2E750128-FE0D-983E-A079-ECC212383821}"/>
              </a:ext>
            </a:extLst>
          </p:cNvPr>
          <p:cNvSpPr/>
          <p:nvPr/>
        </p:nvSpPr>
        <p:spPr>
          <a:xfrm>
            <a:off x="2522269" y="3118495"/>
            <a:ext cx="3675888" cy="6033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구약 성경 인물 월드컵 (QR) — 컴퓨터에 사전 다운로드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마스킹 </a:t>
            </a:r>
            <a:r>
              <a:rPr lang="en-US" sz="11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테이프</a:t>
            </a: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(</a:t>
            </a:r>
            <a:r>
              <a:rPr lang="en-US" sz="1100" dirty="0" err="1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중앙</a:t>
            </a:r>
            <a:r>
              <a:rPr lang="en-US" sz="11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구분선), 줄(10m), 신나는 찬양 음원</a:t>
            </a:r>
            <a:endParaRPr lang="en-US" sz="11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940E2CB3-C277-7A1C-AB7D-3A3AB0B6C27E}"/>
              </a:ext>
            </a:extLst>
          </p:cNvPr>
          <p:cNvSpPr/>
          <p:nvPr/>
        </p:nvSpPr>
        <p:spPr>
          <a:xfrm>
            <a:off x="6472477" y="2569855"/>
            <a:ext cx="4297680" cy="13165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ko-KR" altLang="en-US"/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77480116-5C94-2F5A-0E9D-F689F7C0E3E2}"/>
              </a:ext>
            </a:extLst>
          </p:cNvPr>
          <p:cNvSpPr/>
          <p:nvPr/>
        </p:nvSpPr>
        <p:spPr>
          <a:xfrm>
            <a:off x="6472477" y="2569855"/>
            <a:ext cx="45719" cy="1362456"/>
          </a:xfrm>
          <a:prstGeom prst="rect">
            <a:avLst/>
          </a:prstGeom>
          <a:solidFill>
            <a:srgbClr val="D4A853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64E14631-1BD1-E2CE-C8EB-749EA341D991}"/>
              </a:ext>
            </a:extLst>
          </p:cNvPr>
          <p:cNvSpPr/>
          <p:nvPr/>
        </p:nvSpPr>
        <p:spPr>
          <a:xfrm>
            <a:off x="6609637" y="2707015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공간 준비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A3820A82-1201-3E7C-1CC8-4C17E010C83D}"/>
              </a:ext>
            </a:extLst>
          </p:cNvPr>
          <p:cNvSpPr/>
          <p:nvPr/>
        </p:nvSpPr>
        <p:spPr>
          <a:xfrm>
            <a:off x="6609637" y="3118495"/>
            <a:ext cx="40233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캠프 공간 중앙에 마스킹 테이프로 두 구역을 나누고, 긴 줄을 중앙에 설치하여 좌·우 이동 구역을 명확히 구분합니다.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13" name="Shape 12">
            <a:extLst>
              <a:ext uri="{FF2B5EF4-FFF2-40B4-BE49-F238E27FC236}">
                <a16:creationId xmlns:a16="http://schemas.microsoft.com/office/drawing/2014/main" id="{DDDEB63D-7C7F-8363-2100-DF5D75E7E36F}"/>
              </a:ext>
            </a:extLst>
          </p:cNvPr>
          <p:cNvSpPr/>
          <p:nvPr/>
        </p:nvSpPr>
        <p:spPr>
          <a:xfrm>
            <a:off x="2357677" y="3986979"/>
            <a:ext cx="347472" cy="347472"/>
          </a:xfrm>
          <a:prstGeom prst="ellipse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4" name="Text 13">
            <a:extLst>
              <a:ext uri="{FF2B5EF4-FFF2-40B4-BE49-F238E27FC236}">
                <a16:creationId xmlns:a16="http://schemas.microsoft.com/office/drawing/2014/main" id="{82FD86FA-C35A-AB85-AEC7-ACA2BAFE3B5A}"/>
              </a:ext>
            </a:extLst>
          </p:cNvPr>
          <p:cNvSpPr/>
          <p:nvPr/>
        </p:nvSpPr>
        <p:spPr>
          <a:xfrm>
            <a:off x="2357677" y="3986979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</a:t>
            </a:r>
            <a:endParaRPr lang="en-US" sz="1300" dirty="0"/>
          </a:p>
        </p:txBody>
      </p:sp>
      <p:sp>
        <p:nvSpPr>
          <p:cNvPr id="15" name="Text 14">
            <a:extLst>
              <a:ext uri="{FF2B5EF4-FFF2-40B4-BE49-F238E27FC236}">
                <a16:creationId xmlns:a16="http://schemas.microsoft.com/office/drawing/2014/main" id="{5E1F161B-441E-1848-750A-E8EC95CBAF17}"/>
              </a:ext>
            </a:extLst>
          </p:cNvPr>
          <p:cNvSpPr/>
          <p:nvPr/>
        </p:nvSpPr>
        <p:spPr>
          <a:xfrm>
            <a:off x="2796589" y="4005267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게임 규칙 설명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6" name="Text 15">
            <a:extLst>
              <a:ext uri="{FF2B5EF4-FFF2-40B4-BE49-F238E27FC236}">
                <a16:creationId xmlns:a16="http://schemas.microsoft.com/office/drawing/2014/main" id="{0FE37787-2FF2-4D15-CD93-C5F5464064C2}"/>
              </a:ext>
            </a:extLst>
          </p:cNvPr>
          <p:cNvSpPr/>
          <p:nvPr/>
        </p:nvSpPr>
        <p:spPr>
          <a:xfrm>
            <a:off x="2796589" y="4252155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16명의 인물 가운데 레전드를 뽑는 방식 안내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17" name="Shape 16">
            <a:extLst>
              <a:ext uri="{FF2B5EF4-FFF2-40B4-BE49-F238E27FC236}">
                <a16:creationId xmlns:a16="http://schemas.microsoft.com/office/drawing/2014/main" id="{17F7F1C0-5E17-D08A-FF73-EA88BDE92B8E}"/>
              </a:ext>
            </a:extLst>
          </p:cNvPr>
          <p:cNvSpPr/>
          <p:nvPr/>
        </p:nvSpPr>
        <p:spPr>
          <a:xfrm>
            <a:off x="2357677" y="4608771"/>
            <a:ext cx="347472" cy="347472"/>
          </a:xfrm>
          <a:prstGeom prst="ellipse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18" name="Text 17">
            <a:extLst>
              <a:ext uri="{FF2B5EF4-FFF2-40B4-BE49-F238E27FC236}">
                <a16:creationId xmlns:a16="http://schemas.microsoft.com/office/drawing/2014/main" id="{C910E059-0017-7A24-02E1-2FB03099885E}"/>
              </a:ext>
            </a:extLst>
          </p:cNvPr>
          <p:cNvSpPr/>
          <p:nvPr/>
        </p:nvSpPr>
        <p:spPr>
          <a:xfrm>
            <a:off x="2357677" y="4608771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2</a:t>
            </a:r>
            <a:endParaRPr lang="en-US" sz="1300" dirty="0"/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9AB5340D-6D15-BB2E-AE0C-ABD647EF4A13}"/>
              </a:ext>
            </a:extLst>
          </p:cNvPr>
          <p:cNvSpPr/>
          <p:nvPr/>
        </p:nvSpPr>
        <p:spPr>
          <a:xfrm>
            <a:off x="2796589" y="4627059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인물 선택하기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0" name="Text 19">
            <a:extLst>
              <a:ext uri="{FF2B5EF4-FFF2-40B4-BE49-F238E27FC236}">
                <a16:creationId xmlns:a16="http://schemas.microsoft.com/office/drawing/2014/main" id="{9F71E0B7-FE7F-50AD-1276-C7FCF03702EB}"/>
              </a:ext>
            </a:extLst>
          </p:cNvPr>
          <p:cNvSpPr/>
          <p:nvPr/>
        </p:nvSpPr>
        <p:spPr>
          <a:xfrm>
            <a:off x="2796589" y="4873947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화면의 두 인물 중 마음이 가는 인물 쪽으로 이동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21" name="Shape 20">
            <a:extLst>
              <a:ext uri="{FF2B5EF4-FFF2-40B4-BE49-F238E27FC236}">
                <a16:creationId xmlns:a16="http://schemas.microsoft.com/office/drawing/2014/main" id="{B78BB83B-DB46-4D29-608E-C986E2DD339F}"/>
              </a:ext>
            </a:extLst>
          </p:cNvPr>
          <p:cNvSpPr/>
          <p:nvPr/>
        </p:nvSpPr>
        <p:spPr>
          <a:xfrm>
            <a:off x="2357677" y="5230563"/>
            <a:ext cx="347472" cy="347472"/>
          </a:xfrm>
          <a:prstGeom prst="ellipse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2" name="Text 21">
            <a:extLst>
              <a:ext uri="{FF2B5EF4-FFF2-40B4-BE49-F238E27FC236}">
                <a16:creationId xmlns:a16="http://schemas.microsoft.com/office/drawing/2014/main" id="{2250D381-EAC6-716C-39C0-4796598503B6}"/>
              </a:ext>
            </a:extLst>
          </p:cNvPr>
          <p:cNvSpPr/>
          <p:nvPr/>
        </p:nvSpPr>
        <p:spPr>
          <a:xfrm>
            <a:off x="2357677" y="5230563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3</a:t>
            </a:r>
            <a:endParaRPr lang="en-US" sz="1300" dirty="0"/>
          </a:p>
        </p:txBody>
      </p:sp>
      <p:sp>
        <p:nvSpPr>
          <p:cNvPr id="23" name="Text 22">
            <a:extLst>
              <a:ext uri="{FF2B5EF4-FFF2-40B4-BE49-F238E27FC236}">
                <a16:creationId xmlns:a16="http://schemas.microsoft.com/office/drawing/2014/main" id="{CF44FA8C-992C-07EE-A00F-29B19B623E88}"/>
              </a:ext>
            </a:extLst>
          </p:cNvPr>
          <p:cNvSpPr/>
          <p:nvPr/>
        </p:nvSpPr>
        <p:spPr>
          <a:xfrm>
            <a:off x="2796589" y="5248851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선택한 이유 나누기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4" name="Text 23">
            <a:extLst>
              <a:ext uri="{FF2B5EF4-FFF2-40B4-BE49-F238E27FC236}">
                <a16:creationId xmlns:a16="http://schemas.microsoft.com/office/drawing/2014/main" id="{5BAFB3B2-9EBC-7010-A4CC-E5A756B0106D}"/>
              </a:ext>
            </a:extLst>
          </p:cNvPr>
          <p:cNvSpPr/>
          <p:nvPr/>
        </p:nvSpPr>
        <p:spPr>
          <a:xfrm>
            <a:off x="2796589" y="5495739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각 그룹에서 1~2명이 이유를 간단히 발표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25" name="Shape 24">
            <a:extLst>
              <a:ext uri="{FF2B5EF4-FFF2-40B4-BE49-F238E27FC236}">
                <a16:creationId xmlns:a16="http://schemas.microsoft.com/office/drawing/2014/main" id="{3324A424-267D-BFA9-2DF6-50E7D316CD17}"/>
              </a:ext>
            </a:extLst>
          </p:cNvPr>
          <p:cNvSpPr/>
          <p:nvPr/>
        </p:nvSpPr>
        <p:spPr>
          <a:xfrm>
            <a:off x="6655357" y="3986979"/>
            <a:ext cx="347472" cy="347472"/>
          </a:xfrm>
          <a:prstGeom prst="ellipse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26" name="Text 25">
            <a:extLst>
              <a:ext uri="{FF2B5EF4-FFF2-40B4-BE49-F238E27FC236}">
                <a16:creationId xmlns:a16="http://schemas.microsoft.com/office/drawing/2014/main" id="{7504A7B9-0C28-A350-5EF1-82BC5EC1C285}"/>
              </a:ext>
            </a:extLst>
          </p:cNvPr>
          <p:cNvSpPr/>
          <p:nvPr/>
        </p:nvSpPr>
        <p:spPr>
          <a:xfrm>
            <a:off x="6655357" y="3986979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4</a:t>
            </a:r>
            <a:endParaRPr lang="en-US" sz="1300" dirty="0"/>
          </a:p>
        </p:txBody>
      </p:sp>
      <p:sp>
        <p:nvSpPr>
          <p:cNvPr id="27" name="Text 26">
            <a:extLst>
              <a:ext uri="{FF2B5EF4-FFF2-40B4-BE49-F238E27FC236}">
                <a16:creationId xmlns:a16="http://schemas.microsoft.com/office/drawing/2014/main" id="{FAFE42C4-603F-569F-1266-BFC6F31B6B9F}"/>
              </a:ext>
            </a:extLst>
          </p:cNvPr>
          <p:cNvSpPr/>
          <p:nvPr/>
        </p:nvSpPr>
        <p:spPr>
          <a:xfrm>
            <a:off x="7094269" y="4005267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인물 소개 듣기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8" name="Text 27">
            <a:extLst>
              <a:ext uri="{FF2B5EF4-FFF2-40B4-BE49-F238E27FC236}">
                <a16:creationId xmlns:a16="http://schemas.microsoft.com/office/drawing/2014/main" id="{C57E4B92-0948-D271-81B1-4BEE0D4C65A7}"/>
              </a:ext>
            </a:extLst>
          </p:cNvPr>
          <p:cNvSpPr/>
          <p:nvPr/>
        </p:nvSpPr>
        <p:spPr>
          <a:xfrm>
            <a:off x="7094269" y="4252155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교사가 각 인물의 특징과 성경 이야기 소개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29" name="Shape 28">
            <a:extLst>
              <a:ext uri="{FF2B5EF4-FFF2-40B4-BE49-F238E27FC236}">
                <a16:creationId xmlns:a16="http://schemas.microsoft.com/office/drawing/2014/main" id="{48374228-6670-DF8E-3157-870FB13454EE}"/>
              </a:ext>
            </a:extLst>
          </p:cNvPr>
          <p:cNvSpPr/>
          <p:nvPr/>
        </p:nvSpPr>
        <p:spPr>
          <a:xfrm>
            <a:off x="6655357" y="4608771"/>
            <a:ext cx="347472" cy="347472"/>
          </a:xfrm>
          <a:prstGeom prst="ellipse">
            <a:avLst/>
          </a:prstGeom>
          <a:solidFill>
            <a:srgbClr val="2C4A3E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0" name="Text 29">
            <a:extLst>
              <a:ext uri="{FF2B5EF4-FFF2-40B4-BE49-F238E27FC236}">
                <a16:creationId xmlns:a16="http://schemas.microsoft.com/office/drawing/2014/main" id="{EE787AA1-B232-67EA-1EA3-CD5DCE36F0E0}"/>
              </a:ext>
            </a:extLst>
          </p:cNvPr>
          <p:cNvSpPr/>
          <p:nvPr/>
        </p:nvSpPr>
        <p:spPr>
          <a:xfrm>
            <a:off x="6655357" y="4608771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5</a:t>
            </a:r>
            <a:endParaRPr lang="en-US" sz="1300" dirty="0"/>
          </a:p>
        </p:txBody>
      </p:sp>
      <p:sp>
        <p:nvSpPr>
          <p:cNvPr id="31" name="Text 30">
            <a:extLst>
              <a:ext uri="{FF2B5EF4-FFF2-40B4-BE49-F238E27FC236}">
                <a16:creationId xmlns:a16="http://schemas.microsoft.com/office/drawing/2014/main" id="{0B972E5A-AC8B-1121-9C2F-5D03AE801CB3}"/>
              </a:ext>
            </a:extLst>
          </p:cNvPr>
          <p:cNvSpPr/>
          <p:nvPr/>
        </p:nvSpPr>
        <p:spPr>
          <a:xfrm>
            <a:off x="7094269" y="4627059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최종 우승자 결정</a:t>
            </a:r>
            <a:endParaRPr lang="en-US" sz="1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2" name="Text 31">
            <a:extLst>
              <a:ext uri="{FF2B5EF4-FFF2-40B4-BE49-F238E27FC236}">
                <a16:creationId xmlns:a16="http://schemas.microsoft.com/office/drawing/2014/main" id="{2D8574C4-048E-98E1-C310-66DEFF07DFFF}"/>
              </a:ext>
            </a:extLst>
          </p:cNvPr>
          <p:cNvSpPr/>
          <p:nvPr/>
        </p:nvSpPr>
        <p:spPr>
          <a:xfrm>
            <a:off x="7094269" y="4873947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같은 방식 반복 → 최종 레전드 인물 선정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  <p:sp>
        <p:nvSpPr>
          <p:cNvPr id="33" name="Shape 32">
            <a:extLst>
              <a:ext uri="{FF2B5EF4-FFF2-40B4-BE49-F238E27FC236}">
                <a16:creationId xmlns:a16="http://schemas.microsoft.com/office/drawing/2014/main" id="{D62C82F9-1044-E2A4-7E0A-86E210688ECF}"/>
              </a:ext>
            </a:extLst>
          </p:cNvPr>
          <p:cNvSpPr/>
          <p:nvPr/>
        </p:nvSpPr>
        <p:spPr>
          <a:xfrm>
            <a:off x="2357677" y="6035235"/>
            <a:ext cx="8412480" cy="274320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endParaRPr lang="ko-KR" altLang="en-US"/>
          </a:p>
        </p:txBody>
      </p:sp>
      <p:sp>
        <p:nvSpPr>
          <p:cNvPr id="34" name="Text 33">
            <a:extLst>
              <a:ext uri="{FF2B5EF4-FFF2-40B4-BE49-F238E27FC236}">
                <a16:creationId xmlns:a16="http://schemas.microsoft.com/office/drawing/2014/main" id="{D4FF7287-77F9-17D8-645D-4EEEE71A9BB8}"/>
              </a:ext>
            </a:extLst>
          </p:cNvPr>
          <p:cNvSpPr/>
          <p:nvPr/>
        </p:nvSpPr>
        <p:spPr>
          <a:xfrm>
            <a:off x="2540557" y="6044379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A4E69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[활용+] 교회 규모에 따라 16강·8강·4강으로 조정 가능 / 조별 선택 및 이유 나누기 방식으로도 운영 가능</a:t>
            </a:r>
            <a:endParaRPr lang="en-US" sz="1000" dirty="0">
              <a:latin typeface="나눔스퀘어라운드OTF Bold" panose="020B0600000101010101" pitchFamily="34" charset="-127"/>
              <a:ea typeface="나눔스퀘어라운드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8196106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3A06D-A688-0056-1EDC-B0BBCFD5F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3FA9C80A-A4D1-94BB-ED8B-34B024A9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 0">
            <a:extLst>
              <a:ext uri="{FF2B5EF4-FFF2-40B4-BE49-F238E27FC236}">
                <a16:creationId xmlns:a16="http://schemas.microsoft.com/office/drawing/2014/main" id="{9E5ECC12-816E-FE73-68A1-6F3A5E45135C}"/>
              </a:ext>
            </a:extLst>
          </p:cNvPr>
          <p:cNvSpPr/>
          <p:nvPr/>
        </p:nvSpPr>
        <p:spPr>
          <a:xfrm>
            <a:off x="1122950" y="640080"/>
            <a:ext cx="9769870" cy="59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2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구약 성경 인물 월드컵 — 16인 레전드 해설</a:t>
            </a:r>
            <a:endParaRPr lang="en-US" sz="32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A5162237-6449-9397-23C8-EF52B8157C12}"/>
              </a:ext>
            </a:extLst>
          </p:cNvPr>
          <p:cNvSpPr/>
          <p:nvPr/>
        </p:nvSpPr>
        <p:spPr>
          <a:xfrm>
            <a:off x="960119" y="1378248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07014E67-0063-79E3-71AD-0D9F28D9F5C7}"/>
              </a:ext>
            </a:extLst>
          </p:cNvPr>
          <p:cNvSpPr/>
          <p:nvPr/>
        </p:nvSpPr>
        <p:spPr>
          <a:xfrm>
            <a:off x="960119" y="1378248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647A52B0-8128-9056-7869-C458E8B47199}"/>
              </a:ext>
            </a:extLst>
          </p:cNvPr>
          <p:cNvSpPr/>
          <p:nvPr/>
        </p:nvSpPr>
        <p:spPr>
          <a:xfrm>
            <a:off x="960119" y="1378248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아담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15159863-BE62-6AD5-A2D0-F8D7DC848A9A}"/>
              </a:ext>
            </a:extLst>
          </p:cNvPr>
          <p:cNvSpPr/>
          <p:nvPr/>
        </p:nvSpPr>
        <p:spPr>
          <a:xfrm>
            <a:off x="1633154" y="1508513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인류 1호. 모든 사건의 시작 버튼 누른 사람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8E13CE15-F7B0-D05E-CB99-F988438BCD77}"/>
              </a:ext>
            </a:extLst>
          </p:cNvPr>
          <p:cNvSpPr/>
          <p:nvPr/>
        </p:nvSpPr>
        <p:spPr>
          <a:xfrm>
            <a:off x="3511141" y="1378248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951247AD-74A9-23D1-DFF6-C6048EB592B7}"/>
              </a:ext>
            </a:extLst>
          </p:cNvPr>
          <p:cNvSpPr/>
          <p:nvPr/>
        </p:nvSpPr>
        <p:spPr>
          <a:xfrm>
            <a:off x="3511141" y="1378248"/>
            <a:ext cx="597048" cy="1085541"/>
          </a:xfrm>
          <a:prstGeom prst="rect">
            <a:avLst/>
          </a:prstGeom>
          <a:solidFill>
            <a:srgbClr val="2B2D42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2D6DE384-02D6-6A00-8975-C00FAA197BC8}"/>
              </a:ext>
            </a:extLst>
          </p:cNvPr>
          <p:cNvSpPr/>
          <p:nvPr/>
        </p:nvSpPr>
        <p:spPr>
          <a:xfrm>
            <a:off x="3511141" y="1378248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노아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3589C19E-E78A-4266-273F-93D32E59DA11}"/>
              </a:ext>
            </a:extLst>
          </p:cNvPr>
          <p:cNvSpPr/>
          <p:nvPr/>
        </p:nvSpPr>
        <p:spPr>
          <a:xfrm>
            <a:off x="4184176" y="1508513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비 오지도 않는데 배부터 만든 순종과 멘탈의 레전드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2B648390-E999-FAF0-D855-CEC278F5399A}"/>
              </a:ext>
            </a:extLst>
          </p:cNvPr>
          <p:cNvSpPr/>
          <p:nvPr/>
        </p:nvSpPr>
        <p:spPr>
          <a:xfrm>
            <a:off x="6062162" y="1378248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C0DDC48C-2A09-EA7D-4418-22495B4C11D4}"/>
              </a:ext>
            </a:extLst>
          </p:cNvPr>
          <p:cNvSpPr/>
          <p:nvPr/>
        </p:nvSpPr>
        <p:spPr>
          <a:xfrm>
            <a:off x="6062162" y="1378248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B8BC4606-E9CA-DEE1-A774-B7C6CD515966}"/>
              </a:ext>
            </a:extLst>
          </p:cNvPr>
          <p:cNvSpPr/>
          <p:nvPr/>
        </p:nvSpPr>
        <p:spPr>
          <a:xfrm>
            <a:off x="6062162" y="1378248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아브라함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5ECA5E60-EACA-CACB-47DF-B3B00698AA26}"/>
              </a:ext>
            </a:extLst>
          </p:cNvPr>
          <p:cNvSpPr/>
          <p:nvPr/>
        </p:nvSpPr>
        <p:spPr>
          <a:xfrm>
            <a:off x="6735198" y="1508513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목적지도 모른 채 일단 출발한 믿음의 GOAT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948CE827-5EED-657B-81A0-0C19E8BB1D22}"/>
              </a:ext>
            </a:extLst>
          </p:cNvPr>
          <p:cNvSpPr/>
          <p:nvPr/>
        </p:nvSpPr>
        <p:spPr>
          <a:xfrm>
            <a:off x="8613184" y="1378248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020E5DD3-F69B-F29A-8449-872A38422086}"/>
              </a:ext>
            </a:extLst>
          </p:cNvPr>
          <p:cNvSpPr/>
          <p:nvPr/>
        </p:nvSpPr>
        <p:spPr>
          <a:xfrm>
            <a:off x="8613184" y="1378248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9B029558-1F81-0AAE-5482-2D5E93D554CF}"/>
              </a:ext>
            </a:extLst>
          </p:cNvPr>
          <p:cNvSpPr/>
          <p:nvPr/>
        </p:nvSpPr>
        <p:spPr>
          <a:xfrm>
            <a:off x="8613184" y="1378248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모세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3E0EC62B-779E-4D9E-3B5E-DC6140C43AD9}"/>
              </a:ext>
            </a:extLst>
          </p:cNvPr>
          <p:cNvSpPr/>
          <p:nvPr/>
        </p:nvSpPr>
        <p:spPr>
          <a:xfrm>
            <a:off x="9286219" y="1508513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하나님 빽으로 파라오에게 '내 백성 보내라' 시전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B17DC05A-9930-CAF1-EB89-C29DFAE2A386}"/>
              </a:ext>
            </a:extLst>
          </p:cNvPr>
          <p:cNvSpPr/>
          <p:nvPr/>
        </p:nvSpPr>
        <p:spPr>
          <a:xfrm>
            <a:off x="960119" y="2626620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1" name="Shape 18">
            <a:extLst>
              <a:ext uri="{FF2B5EF4-FFF2-40B4-BE49-F238E27FC236}">
                <a16:creationId xmlns:a16="http://schemas.microsoft.com/office/drawing/2014/main" id="{082BF453-A650-A3AE-E020-AB02D708D17D}"/>
              </a:ext>
            </a:extLst>
          </p:cNvPr>
          <p:cNvSpPr/>
          <p:nvPr/>
        </p:nvSpPr>
        <p:spPr>
          <a:xfrm>
            <a:off x="960119" y="2626620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2" name="Text 19">
            <a:extLst>
              <a:ext uri="{FF2B5EF4-FFF2-40B4-BE49-F238E27FC236}">
                <a16:creationId xmlns:a16="http://schemas.microsoft.com/office/drawing/2014/main" id="{1178E8B6-1A59-0703-2A0C-64C52D75D725}"/>
              </a:ext>
            </a:extLst>
          </p:cNvPr>
          <p:cNvSpPr/>
          <p:nvPr/>
        </p:nvSpPr>
        <p:spPr>
          <a:xfrm>
            <a:off x="960119" y="2626620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삼손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3" name="Text 20">
            <a:extLst>
              <a:ext uri="{FF2B5EF4-FFF2-40B4-BE49-F238E27FC236}">
                <a16:creationId xmlns:a16="http://schemas.microsoft.com/office/drawing/2014/main" id="{6F5BC9A6-EDC3-327D-6779-58CB243D795F}"/>
              </a:ext>
            </a:extLst>
          </p:cNvPr>
          <p:cNvSpPr/>
          <p:nvPr/>
        </p:nvSpPr>
        <p:spPr>
          <a:xfrm>
            <a:off x="1633154" y="2756885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인간 스펙 아닌 밸런스 붕괴 캐릭터, 사생활 관리 실패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4" name="Shape 21">
            <a:extLst>
              <a:ext uri="{FF2B5EF4-FFF2-40B4-BE49-F238E27FC236}">
                <a16:creationId xmlns:a16="http://schemas.microsoft.com/office/drawing/2014/main" id="{F947ADCA-829B-F838-F0A7-9F6D11F16377}"/>
              </a:ext>
            </a:extLst>
          </p:cNvPr>
          <p:cNvSpPr/>
          <p:nvPr/>
        </p:nvSpPr>
        <p:spPr>
          <a:xfrm>
            <a:off x="3511141" y="2626620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5" name="Shape 22">
            <a:extLst>
              <a:ext uri="{FF2B5EF4-FFF2-40B4-BE49-F238E27FC236}">
                <a16:creationId xmlns:a16="http://schemas.microsoft.com/office/drawing/2014/main" id="{091B892C-96E8-5ECC-9B4A-5C922E1439D8}"/>
              </a:ext>
            </a:extLst>
          </p:cNvPr>
          <p:cNvSpPr/>
          <p:nvPr/>
        </p:nvSpPr>
        <p:spPr>
          <a:xfrm>
            <a:off x="3511141" y="2626620"/>
            <a:ext cx="597048" cy="1085541"/>
          </a:xfrm>
          <a:prstGeom prst="rect">
            <a:avLst/>
          </a:prstGeom>
          <a:solidFill>
            <a:srgbClr val="2B2D42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6" name="Text 23">
            <a:extLst>
              <a:ext uri="{FF2B5EF4-FFF2-40B4-BE49-F238E27FC236}">
                <a16:creationId xmlns:a16="http://schemas.microsoft.com/office/drawing/2014/main" id="{5739E217-1853-8C6E-F057-58FCA058CC04}"/>
              </a:ext>
            </a:extLst>
          </p:cNvPr>
          <p:cNvSpPr/>
          <p:nvPr/>
        </p:nvSpPr>
        <p:spPr>
          <a:xfrm>
            <a:off x="3511141" y="2626620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기드온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7" name="Text 24">
            <a:extLst>
              <a:ext uri="{FF2B5EF4-FFF2-40B4-BE49-F238E27FC236}">
                <a16:creationId xmlns:a16="http://schemas.microsoft.com/office/drawing/2014/main" id="{5CAF8F15-2064-A363-4C1C-3CE9A28EB254}"/>
              </a:ext>
            </a:extLst>
          </p:cNvPr>
          <p:cNvSpPr/>
          <p:nvPr/>
        </p:nvSpPr>
        <p:spPr>
          <a:xfrm>
            <a:off x="4184176" y="2756885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군대 줄이고 전쟁 승리 — 하나님이 하시면 된다!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29" name="Shape 25">
            <a:extLst>
              <a:ext uri="{FF2B5EF4-FFF2-40B4-BE49-F238E27FC236}">
                <a16:creationId xmlns:a16="http://schemas.microsoft.com/office/drawing/2014/main" id="{65A595CD-A2E6-3458-BB69-1035280F59D5}"/>
              </a:ext>
            </a:extLst>
          </p:cNvPr>
          <p:cNvSpPr/>
          <p:nvPr/>
        </p:nvSpPr>
        <p:spPr>
          <a:xfrm>
            <a:off x="6062162" y="2626620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0" name="Shape 26">
            <a:extLst>
              <a:ext uri="{FF2B5EF4-FFF2-40B4-BE49-F238E27FC236}">
                <a16:creationId xmlns:a16="http://schemas.microsoft.com/office/drawing/2014/main" id="{C98B9CC7-78A4-4BD1-F34C-A2EBE390E4F6}"/>
              </a:ext>
            </a:extLst>
          </p:cNvPr>
          <p:cNvSpPr/>
          <p:nvPr/>
        </p:nvSpPr>
        <p:spPr>
          <a:xfrm>
            <a:off x="6062162" y="2626620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FC633A89-A622-295D-F354-D54FC997B816}"/>
              </a:ext>
            </a:extLst>
          </p:cNvPr>
          <p:cNvSpPr/>
          <p:nvPr/>
        </p:nvSpPr>
        <p:spPr>
          <a:xfrm>
            <a:off x="6062162" y="2626620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다윗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5" name="Text 28">
            <a:extLst>
              <a:ext uri="{FF2B5EF4-FFF2-40B4-BE49-F238E27FC236}">
                <a16:creationId xmlns:a16="http://schemas.microsoft.com/office/drawing/2014/main" id="{28246BA3-86E3-F770-C4AD-DB52D3119F01}"/>
              </a:ext>
            </a:extLst>
          </p:cNvPr>
          <p:cNvSpPr/>
          <p:nvPr/>
        </p:nvSpPr>
        <p:spPr>
          <a:xfrm>
            <a:off x="6735198" y="2756885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거인 앞에 돌멩이 들고 나간 반박불가 레전드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6" name="Shape 29">
            <a:extLst>
              <a:ext uri="{FF2B5EF4-FFF2-40B4-BE49-F238E27FC236}">
                <a16:creationId xmlns:a16="http://schemas.microsoft.com/office/drawing/2014/main" id="{D2AC14DB-C995-9E57-39A3-2B7D1FADDE74}"/>
              </a:ext>
            </a:extLst>
          </p:cNvPr>
          <p:cNvSpPr/>
          <p:nvPr/>
        </p:nvSpPr>
        <p:spPr>
          <a:xfrm>
            <a:off x="8613184" y="2626620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7" name="Shape 30">
            <a:extLst>
              <a:ext uri="{FF2B5EF4-FFF2-40B4-BE49-F238E27FC236}">
                <a16:creationId xmlns:a16="http://schemas.microsoft.com/office/drawing/2014/main" id="{14BFD623-D4A9-8985-8A1A-CA722CCBBE7A}"/>
              </a:ext>
            </a:extLst>
          </p:cNvPr>
          <p:cNvSpPr/>
          <p:nvPr/>
        </p:nvSpPr>
        <p:spPr>
          <a:xfrm>
            <a:off x="8613184" y="2626620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8" name="Text 31">
            <a:extLst>
              <a:ext uri="{FF2B5EF4-FFF2-40B4-BE49-F238E27FC236}">
                <a16:creationId xmlns:a16="http://schemas.microsoft.com/office/drawing/2014/main" id="{BB8B899C-18F5-15F5-7698-D340BD51A33F}"/>
              </a:ext>
            </a:extLst>
          </p:cNvPr>
          <p:cNvSpPr/>
          <p:nvPr/>
        </p:nvSpPr>
        <p:spPr>
          <a:xfrm>
            <a:off x="8613184" y="2626620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욥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39" name="Text 32">
            <a:extLst>
              <a:ext uri="{FF2B5EF4-FFF2-40B4-BE49-F238E27FC236}">
                <a16:creationId xmlns:a16="http://schemas.microsoft.com/office/drawing/2014/main" id="{BEDD2297-C752-6217-8B84-1AF5469A5D43}"/>
              </a:ext>
            </a:extLst>
          </p:cNvPr>
          <p:cNvSpPr/>
          <p:nvPr/>
        </p:nvSpPr>
        <p:spPr>
          <a:xfrm>
            <a:off x="9286219" y="2756885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고난 속에서도 하나님과의 관계를 끊지 않은 인내의 레전드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0" name="Shape 33">
            <a:extLst>
              <a:ext uri="{FF2B5EF4-FFF2-40B4-BE49-F238E27FC236}">
                <a16:creationId xmlns:a16="http://schemas.microsoft.com/office/drawing/2014/main" id="{63F5E392-8E8F-FCB4-1FF8-3124EE47FDFE}"/>
              </a:ext>
            </a:extLst>
          </p:cNvPr>
          <p:cNvSpPr/>
          <p:nvPr/>
        </p:nvSpPr>
        <p:spPr>
          <a:xfrm>
            <a:off x="960119" y="3874993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1" name="Shape 34">
            <a:extLst>
              <a:ext uri="{FF2B5EF4-FFF2-40B4-BE49-F238E27FC236}">
                <a16:creationId xmlns:a16="http://schemas.microsoft.com/office/drawing/2014/main" id="{0FBA5099-E99B-E0BD-94EE-2AF798E74F2D}"/>
              </a:ext>
            </a:extLst>
          </p:cNvPr>
          <p:cNvSpPr/>
          <p:nvPr/>
        </p:nvSpPr>
        <p:spPr>
          <a:xfrm>
            <a:off x="960119" y="3874993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2" name="Text 35">
            <a:extLst>
              <a:ext uri="{FF2B5EF4-FFF2-40B4-BE49-F238E27FC236}">
                <a16:creationId xmlns:a16="http://schemas.microsoft.com/office/drawing/2014/main" id="{61B452D2-7FB5-DB3D-5364-8DDC45E7CB84}"/>
              </a:ext>
            </a:extLst>
          </p:cNvPr>
          <p:cNvSpPr/>
          <p:nvPr/>
        </p:nvSpPr>
        <p:spPr>
          <a:xfrm>
            <a:off x="960119" y="3874993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에스더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3" name="Text 36">
            <a:extLst>
              <a:ext uri="{FF2B5EF4-FFF2-40B4-BE49-F238E27FC236}">
                <a16:creationId xmlns:a16="http://schemas.microsoft.com/office/drawing/2014/main" id="{B55FE9C2-2397-7711-9569-53D7660C8E8B}"/>
              </a:ext>
            </a:extLst>
          </p:cNvPr>
          <p:cNvSpPr/>
          <p:nvPr/>
        </p:nvSpPr>
        <p:spPr>
          <a:xfrm>
            <a:off x="1633154" y="4005258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금식·타이밍·판 깔고 들어간 조용하고 무서운 구원 레전드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4" name="Shape 37">
            <a:extLst>
              <a:ext uri="{FF2B5EF4-FFF2-40B4-BE49-F238E27FC236}">
                <a16:creationId xmlns:a16="http://schemas.microsoft.com/office/drawing/2014/main" id="{6F7A2A19-1D98-9082-C9AB-92B687562D23}"/>
              </a:ext>
            </a:extLst>
          </p:cNvPr>
          <p:cNvSpPr/>
          <p:nvPr/>
        </p:nvSpPr>
        <p:spPr>
          <a:xfrm>
            <a:off x="3511141" y="3874993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5" name="Shape 38">
            <a:extLst>
              <a:ext uri="{FF2B5EF4-FFF2-40B4-BE49-F238E27FC236}">
                <a16:creationId xmlns:a16="http://schemas.microsoft.com/office/drawing/2014/main" id="{189A4BE4-D261-6790-EC13-1A7D1508C626}"/>
              </a:ext>
            </a:extLst>
          </p:cNvPr>
          <p:cNvSpPr/>
          <p:nvPr/>
        </p:nvSpPr>
        <p:spPr>
          <a:xfrm>
            <a:off x="3511141" y="3874993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6" name="Text 39">
            <a:extLst>
              <a:ext uri="{FF2B5EF4-FFF2-40B4-BE49-F238E27FC236}">
                <a16:creationId xmlns:a16="http://schemas.microsoft.com/office/drawing/2014/main" id="{1C26F87A-ACA2-B527-A235-578EDF400247}"/>
              </a:ext>
            </a:extLst>
          </p:cNvPr>
          <p:cNvSpPr/>
          <p:nvPr/>
        </p:nvSpPr>
        <p:spPr>
          <a:xfrm>
            <a:off x="3511141" y="3874993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예레미야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7" name="Text 40">
            <a:extLst>
              <a:ext uri="{FF2B5EF4-FFF2-40B4-BE49-F238E27FC236}">
                <a16:creationId xmlns:a16="http://schemas.microsoft.com/office/drawing/2014/main" id="{0DD4E32B-C69C-C793-59E8-94B9DB940682}"/>
              </a:ext>
            </a:extLst>
          </p:cNvPr>
          <p:cNvSpPr/>
          <p:nvPr/>
        </p:nvSpPr>
        <p:spPr>
          <a:xfrm>
            <a:off x="4184176" y="4005258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혼자 울면서도 진실 포기 안 한 찐 선지자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8" name="Shape 41">
            <a:extLst>
              <a:ext uri="{FF2B5EF4-FFF2-40B4-BE49-F238E27FC236}">
                <a16:creationId xmlns:a16="http://schemas.microsoft.com/office/drawing/2014/main" id="{4BE66684-3DB0-F233-2DE2-B4EAAF71A725}"/>
              </a:ext>
            </a:extLst>
          </p:cNvPr>
          <p:cNvSpPr/>
          <p:nvPr/>
        </p:nvSpPr>
        <p:spPr>
          <a:xfrm>
            <a:off x="6062162" y="3874993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49" name="Shape 42">
            <a:extLst>
              <a:ext uri="{FF2B5EF4-FFF2-40B4-BE49-F238E27FC236}">
                <a16:creationId xmlns:a16="http://schemas.microsoft.com/office/drawing/2014/main" id="{7B17B124-A3C3-FB6F-3D42-863351165283}"/>
              </a:ext>
            </a:extLst>
          </p:cNvPr>
          <p:cNvSpPr/>
          <p:nvPr/>
        </p:nvSpPr>
        <p:spPr>
          <a:xfrm>
            <a:off x="6062162" y="3874993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0" name="Text 43">
            <a:extLst>
              <a:ext uri="{FF2B5EF4-FFF2-40B4-BE49-F238E27FC236}">
                <a16:creationId xmlns:a16="http://schemas.microsoft.com/office/drawing/2014/main" id="{852849F8-ADB9-F340-ABA2-5A00DC5D367E}"/>
              </a:ext>
            </a:extLst>
          </p:cNvPr>
          <p:cNvSpPr/>
          <p:nvPr/>
        </p:nvSpPr>
        <p:spPr>
          <a:xfrm>
            <a:off x="6062162" y="3874993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에스겔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1" name="Text 44">
            <a:extLst>
              <a:ext uri="{FF2B5EF4-FFF2-40B4-BE49-F238E27FC236}">
                <a16:creationId xmlns:a16="http://schemas.microsoft.com/office/drawing/2014/main" id="{726C09D9-A999-BAAD-0565-0099EB220134}"/>
              </a:ext>
            </a:extLst>
          </p:cNvPr>
          <p:cNvSpPr/>
          <p:nvPr/>
        </p:nvSpPr>
        <p:spPr>
          <a:xfrm>
            <a:off x="6735198" y="4005258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마른 뼈도 살리는 환상 — 스케일이 남다른 선지자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2" name="Shape 45">
            <a:extLst>
              <a:ext uri="{FF2B5EF4-FFF2-40B4-BE49-F238E27FC236}">
                <a16:creationId xmlns:a16="http://schemas.microsoft.com/office/drawing/2014/main" id="{BC157668-1206-04B8-3E6E-CDDB175872C5}"/>
              </a:ext>
            </a:extLst>
          </p:cNvPr>
          <p:cNvSpPr/>
          <p:nvPr/>
        </p:nvSpPr>
        <p:spPr>
          <a:xfrm>
            <a:off x="8613184" y="3874993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3" name="Shape 46">
            <a:extLst>
              <a:ext uri="{FF2B5EF4-FFF2-40B4-BE49-F238E27FC236}">
                <a16:creationId xmlns:a16="http://schemas.microsoft.com/office/drawing/2014/main" id="{8DE3731A-5FCF-90DD-6677-A6F6CCA520F6}"/>
              </a:ext>
            </a:extLst>
          </p:cNvPr>
          <p:cNvSpPr/>
          <p:nvPr/>
        </p:nvSpPr>
        <p:spPr>
          <a:xfrm>
            <a:off x="8613184" y="3874993"/>
            <a:ext cx="597048" cy="1085541"/>
          </a:xfrm>
          <a:prstGeom prst="rect">
            <a:avLst/>
          </a:prstGeom>
          <a:solidFill>
            <a:srgbClr val="2B2D42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4" name="Text 47">
            <a:extLst>
              <a:ext uri="{FF2B5EF4-FFF2-40B4-BE49-F238E27FC236}">
                <a16:creationId xmlns:a16="http://schemas.microsoft.com/office/drawing/2014/main" id="{8937A3BF-3E55-F8BE-1DA0-2C8B5E00AFD1}"/>
              </a:ext>
            </a:extLst>
          </p:cNvPr>
          <p:cNvSpPr/>
          <p:nvPr/>
        </p:nvSpPr>
        <p:spPr>
          <a:xfrm>
            <a:off x="8613184" y="3874993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다니엘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5" name="Text 48">
            <a:extLst>
              <a:ext uri="{FF2B5EF4-FFF2-40B4-BE49-F238E27FC236}">
                <a16:creationId xmlns:a16="http://schemas.microsoft.com/office/drawing/2014/main" id="{E79366CB-E777-6E13-3B77-C477790A176C}"/>
              </a:ext>
            </a:extLst>
          </p:cNvPr>
          <p:cNvSpPr/>
          <p:nvPr/>
        </p:nvSpPr>
        <p:spPr>
          <a:xfrm>
            <a:off x="9286219" y="4005258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사자굴에서도 안 무너진 외유내강 끝판왕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6" name="Shape 49">
            <a:extLst>
              <a:ext uri="{FF2B5EF4-FFF2-40B4-BE49-F238E27FC236}">
                <a16:creationId xmlns:a16="http://schemas.microsoft.com/office/drawing/2014/main" id="{EBF7CE01-B798-4A4A-4250-73D8282BC08B}"/>
              </a:ext>
            </a:extLst>
          </p:cNvPr>
          <p:cNvSpPr/>
          <p:nvPr/>
        </p:nvSpPr>
        <p:spPr>
          <a:xfrm>
            <a:off x="960119" y="5123365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7" name="Shape 50">
            <a:extLst>
              <a:ext uri="{FF2B5EF4-FFF2-40B4-BE49-F238E27FC236}">
                <a16:creationId xmlns:a16="http://schemas.microsoft.com/office/drawing/2014/main" id="{4D41AE80-9614-CA37-BBAB-D07EB10F80E5}"/>
              </a:ext>
            </a:extLst>
          </p:cNvPr>
          <p:cNvSpPr/>
          <p:nvPr/>
        </p:nvSpPr>
        <p:spPr>
          <a:xfrm>
            <a:off x="960119" y="5123365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8" name="Text 51">
            <a:extLst>
              <a:ext uri="{FF2B5EF4-FFF2-40B4-BE49-F238E27FC236}">
                <a16:creationId xmlns:a16="http://schemas.microsoft.com/office/drawing/2014/main" id="{D55EC023-E7CE-8A75-61AC-D4CCD6582FDC}"/>
              </a:ext>
            </a:extLst>
          </p:cNvPr>
          <p:cNvSpPr/>
          <p:nvPr/>
        </p:nvSpPr>
        <p:spPr>
          <a:xfrm>
            <a:off x="960119" y="5123365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나단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59" name="Text 52">
            <a:extLst>
              <a:ext uri="{FF2B5EF4-FFF2-40B4-BE49-F238E27FC236}">
                <a16:creationId xmlns:a16="http://schemas.microsoft.com/office/drawing/2014/main" id="{0F273C8D-3FA4-71A0-0F9E-C5339FE5F9EA}"/>
              </a:ext>
            </a:extLst>
          </p:cNvPr>
          <p:cNvSpPr/>
          <p:nvPr/>
        </p:nvSpPr>
        <p:spPr>
          <a:xfrm>
            <a:off x="1633154" y="5253630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왕에게도 할 말 한 참 선지자 — 권력 따위 상관없음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0" name="Shape 53">
            <a:extLst>
              <a:ext uri="{FF2B5EF4-FFF2-40B4-BE49-F238E27FC236}">
                <a16:creationId xmlns:a16="http://schemas.microsoft.com/office/drawing/2014/main" id="{22D9C71E-4968-ECDD-BD7C-E9E788CB965A}"/>
              </a:ext>
            </a:extLst>
          </p:cNvPr>
          <p:cNvSpPr/>
          <p:nvPr/>
        </p:nvSpPr>
        <p:spPr>
          <a:xfrm>
            <a:off x="3511141" y="5123365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1" name="Shape 54">
            <a:extLst>
              <a:ext uri="{FF2B5EF4-FFF2-40B4-BE49-F238E27FC236}">
                <a16:creationId xmlns:a16="http://schemas.microsoft.com/office/drawing/2014/main" id="{10308261-9C10-F88E-FA2E-B8C80FFA149B}"/>
              </a:ext>
            </a:extLst>
          </p:cNvPr>
          <p:cNvSpPr/>
          <p:nvPr/>
        </p:nvSpPr>
        <p:spPr>
          <a:xfrm>
            <a:off x="3511141" y="5123365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2" name="Text 55">
            <a:extLst>
              <a:ext uri="{FF2B5EF4-FFF2-40B4-BE49-F238E27FC236}">
                <a16:creationId xmlns:a16="http://schemas.microsoft.com/office/drawing/2014/main" id="{92633C8C-0F89-4845-14A0-6016398DFCE0}"/>
              </a:ext>
            </a:extLst>
          </p:cNvPr>
          <p:cNvSpPr/>
          <p:nvPr/>
        </p:nvSpPr>
        <p:spPr>
          <a:xfrm>
            <a:off x="3511141" y="5123365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아모스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3" name="Text 56">
            <a:extLst>
              <a:ext uri="{FF2B5EF4-FFF2-40B4-BE49-F238E27FC236}">
                <a16:creationId xmlns:a16="http://schemas.microsoft.com/office/drawing/2014/main" id="{6199D879-3003-7465-D3E6-4AA5178A08D2}"/>
              </a:ext>
            </a:extLst>
          </p:cNvPr>
          <p:cNvSpPr/>
          <p:nvPr/>
        </p:nvSpPr>
        <p:spPr>
          <a:xfrm>
            <a:off x="4184176" y="5253630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불의 저격수 — 예배 척하면서 약자 밟는 것 못 봄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4" name="Shape 57">
            <a:extLst>
              <a:ext uri="{FF2B5EF4-FFF2-40B4-BE49-F238E27FC236}">
                <a16:creationId xmlns:a16="http://schemas.microsoft.com/office/drawing/2014/main" id="{366A08FC-9CAC-F662-65E8-8C58A511F459}"/>
              </a:ext>
            </a:extLst>
          </p:cNvPr>
          <p:cNvSpPr/>
          <p:nvPr/>
        </p:nvSpPr>
        <p:spPr>
          <a:xfrm>
            <a:off x="6062162" y="5123365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5" name="Shape 58">
            <a:extLst>
              <a:ext uri="{FF2B5EF4-FFF2-40B4-BE49-F238E27FC236}">
                <a16:creationId xmlns:a16="http://schemas.microsoft.com/office/drawing/2014/main" id="{36D2192A-63FA-4B5C-5EA6-A82EAFD8E8B8}"/>
              </a:ext>
            </a:extLst>
          </p:cNvPr>
          <p:cNvSpPr/>
          <p:nvPr/>
        </p:nvSpPr>
        <p:spPr>
          <a:xfrm>
            <a:off x="6062162" y="5123365"/>
            <a:ext cx="597048" cy="1085541"/>
          </a:xfrm>
          <a:prstGeom prst="rect">
            <a:avLst/>
          </a:prstGeom>
          <a:solidFill>
            <a:srgbClr val="3AC2BF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6" name="Text 59">
            <a:extLst>
              <a:ext uri="{FF2B5EF4-FFF2-40B4-BE49-F238E27FC236}">
                <a16:creationId xmlns:a16="http://schemas.microsoft.com/office/drawing/2014/main" id="{A5C85541-336B-8944-88CE-BC56110E7AB3}"/>
              </a:ext>
            </a:extLst>
          </p:cNvPr>
          <p:cNvSpPr/>
          <p:nvPr/>
        </p:nvSpPr>
        <p:spPr>
          <a:xfrm>
            <a:off x="6062162" y="5123365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룻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7" name="Text 60">
            <a:extLst>
              <a:ext uri="{FF2B5EF4-FFF2-40B4-BE49-F238E27FC236}">
                <a16:creationId xmlns:a16="http://schemas.microsoft.com/office/drawing/2014/main" id="{114CF5CE-3E6A-21FB-22B6-CF3966A53E72}"/>
              </a:ext>
            </a:extLst>
          </p:cNvPr>
          <p:cNvSpPr/>
          <p:nvPr/>
        </p:nvSpPr>
        <p:spPr>
          <a:xfrm>
            <a:off x="6735198" y="5253630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의리로 타국까지 따라간 다윗의 증조할머니 구속사 레전드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8" name="Shape 61">
            <a:extLst>
              <a:ext uri="{FF2B5EF4-FFF2-40B4-BE49-F238E27FC236}">
                <a16:creationId xmlns:a16="http://schemas.microsoft.com/office/drawing/2014/main" id="{ED0A1E8B-B194-D321-BF70-98F7DC92138D}"/>
              </a:ext>
            </a:extLst>
          </p:cNvPr>
          <p:cNvSpPr/>
          <p:nvPr/>
        </p:nvSpPr>
        <p:spPr>
          <a:xfrm>
            <a:off x="8613184" y="5123365"/>
            <a:ext cx="2388190" cy="1085541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69" name="Shape 62">
            <a:extLst>
              <a:ext uri="{FF2B5EF4-FFF2-40B4-BE49-F238E27FC236}">
                <a16:creationId xmlns:a16="http://schemas.microsoft.com/office/drawing/2014/main" id="{8D46762F-5751-F3AC-DAF5-5700AE57818B}"/>
              </a:ext>
            </a:extLst>
          </p:cNvPr>
          <p:cNvSpPr/>
          <p:nvPr/>
        </p:nvSpPr>
        <p:spPr>
          <a:xfrm>
            <a:off x="8613184" y="5123365"/>
            <a:ext cx="597048" cy="1085541"/>
          </a:xfrm>
          <a:prstGeom prst="rect">
            <a:avLst/>
          </a:prstGeom>
          <a:solidFill>
            <a:srgbClr val="9B2335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ko-KR" altLang="en-US" sz="240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70" name="Text 63">
            <a:extLst>
              <a:ext uri="{FF2B5EF4-FFF2-40B4-BE49-F238E27FC236}">
                <a16:creationId xmlns:a16="http://schemas.microsoft.com/office/drawing/2014/main" id="{00E71DFE-7C08-A96B-BB4A-64D89D870983}"/>
              </a:ext>
            </a:extLst>
          </p:cNvPr>
          <p:cNvSpPr/>
          <p:nvPr/>
        </p:nvSpPr>
        <p:spPr>
          <a:xfrm>
            <a:off x="8613184" y="5123365"/>
            <a:ext cx="597048" cy="10855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아합</a:t>
            </a:r>
            <a:endParaRPr lang="en-US" sz="14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71" name="Text 64">
            <a:extLst>
              <a:ext uri="{FF2B5EF4-FFF2-40B4-BE49-F238E27FC236}">
                <a16:creationId xmlns:a16="http://schemas.microsoft.com/office/drawing/2014/main" id="{782F3BFB-3BB0-160A-80B6-38BA7CC921A8}"/>
              </a:ext>
            </a:extLst>
          </p:cNvPr>
          <p:cNvSpPr/>
          <p:nvPr/>
        </p:nvSpPr>
        <p:spPr>
          <a:xfrm>
            <a:off x="9286219" y="5253630"/>
            <a:ext cx="1628312" cy="8141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4A4E69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욕심·우상숭배·권력남용 종합선물세트 — 리버스 GOAT</a:t>
            </a:r>
            <a:endParaRPr lang="en-US" sz="105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6267609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0308B-D7ED-8871-0D9C-AC56E0DBC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그림 41">
            <a:extLst>
              <a:ext uri="{FF2B5EF4-FFF2-40B4-BE49-F238E27FC236}">
                <a16:creationId xmlns:a16="http://schemas.microsoft.com/office/drawing/2014/main" id="{76CD891B-C3D0-1CA6-3AAF-2425711EEE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87" name="Text 0">
            <a:extLst>
              <a:ext uri="{FF2B5EF4-FFF2-40B4-BE49-F238E27FC236}">
                <a16:creationId xmlns:a16="http://schemas.microsoft.com/office/drawing/2014/main" id="{265FE05A-5833-44F2-FAAC-51D203D3E637}"/>
              </a:ext>
            </a:extLst>
          </p:cNvPr>
          <p:cNvSpPr/>
          <p:nvPr/>
        </p:nvSpPr>
        <p:spPr>
          <a:xfrm>
            <a:off x="2357677" y="912971"/>
            <a:ext cx="9101289" cy="606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</a:t>
            </a:r>
            <a:r>
              <a:rPr lang="ko-KR" altLang="en-US" sz="2600" b="1" dirty="0" err="1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어트랙션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②</a:t>
            </a:r>
            <a:r>
              <a:rPr 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 : 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구약 성경 인물 월드컵 </a:t>
            </a:r>
            <a:r>
              <a:rPr lang="en-US" altLang="ko-KR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(16</a:t>
            </a:r>
            <a:r>
              <a:rPr lang="ko-KR" altLang="en-US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강</a:t>
            </a:r>
            <a:r>
              <a:rPr lang="en-US" altLang="ko-KR" sz="2600" b="1" dirty="0">
                <a:solidFill>
                  <a:srgbClr val="2B2D42"/>
                </a:solidFill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</a:rPr>
              <a:t>)</a:t>
            </a:r>
            <a:endParaRPr lang="en-US" sz="2600" dirty="0"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</a:endParaRPr>
          </a:p>
        </p:txBody>
      </p:sp>
      <p:sp>
        <p:nvSpPr>
          <p:cNvPr id="88" name="Text 1">
            <a:extLst>
              <a:ext uri="{FF2B5EF4-FFF2-40B4-BE49-F238E27FC236}">
                <a16:creationId xmlns:a16="http://schemas.microsoft.com/office/drawing/2014/main" id="{0077B2CE-4504-BCB6-3213-71FDCAC0EEB2}"/>
              </a:ext>
            </a:extLst>
          </p:cNvPr>
          <p:cNvSpPr/>
          <p:nvPr/>
        </p:nvSpPr>
        <p:spPr>
          <a:xfrm>
            <a:off x="2357677" y="1469161"/>
            <a:ext cx="9101289" cy="3539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구약성경을 몸으로 경험하고 배우는 주제통합 학습활동 (</a:t>
            </a:r>
            <a:r>
              <a:rPr lang="en-US" sz="1200" i="1" dirty="0" err="1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대그룹</a:t>
            </a:r>
            <a:r>
              <a:rPr lang="en-US" sz="1200" i="1" dirty="0">
                <a:solidFill>
                  <a:srgbClr val="9A8C98"/>
                </a:solidFill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· 60분)</a:t>
            </a:r>
            <a:endParaRPr lang="en-US" sz="1200" dirty="0"/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C2DCB684-2EB5-42C9-A348-F0CACE0BDD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1379" y="1921316"/>
            <a:ext cx="6068721" cy="423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7090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CB0FA9-4B91-6A40-6B53-1314F302C0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A7CAE79-7EA4-E1E5-2BA5-63BCB4250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546A1C-B97B-92AC-A68E-9BF0858C91DA}"/>
              </a:ext>
            </a:extLst>
          </p:cNvPr>
          <p:cNvSpPr txBox="1"/>
          <p:nvPr/>
        </p:nvSpPr>
        <p:spPr>
          <a:xfrm>
            <a:off x="2598821" y="2147831"/>
            <a:ext cx="8061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상설 프로그램</a:t>
            </a:r>
            <a:endParaRPr kumimoji="1" lang="ko-Kore-KR" altLang="en-US" sz="9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44FD3F-4937-0B34-3B5A-2FD20FFD1B67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Bold" panose="020B0600000101010101" pitchFamily="34" charset="-127"/>
                <a:ea typeface="NanumSquareRound Bold" panose="020B0600000101010101" pitchFamily="34" charset="-127"/>
                <a:cs typeface="+mn-cs"/>
              </a:rPr>
              <a:t>마음 바라보기 </a:t>
            </a:r>
            <a:r>
              <a:rPr kumimoji="1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Bold" panose="020B0600000101010101" pitchFamily="34" charset="-127"/>
                <a:ea typeface="NanumSquareRound Bold" panose="020B0600000101010101" pitchFamily="34" charset="-127"/>
                <a:cs typeface="+mn-cs"/>
              </a:rPr>
              <a:t>| </a:t>
            </a:r>
            <a:r>
              <a:rPr kumimoji="1" lang="ko-KR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Bold" panose="020B0600000101010101" pitchFamily="34" charset="-127"/>
                <a:ea typeface="NanumSquareRound Bold" panose="020B0600000101010101" pitchFamily="34" charset="-127"/>
                <a:cs typeface="+mn-cs"/>
              </a:rPr>
              <a:t>마음 깊이 담기</a:t>
            </a:r>
            <a:endParaRPr kumimoji="1" lang="ko-Kore-KR" altLang="en-US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anumSquareRound Bold" panose="020B0600000101010101" pitchFamily="34" charset="-127"/>
              <a:ea typeface="NanumSquareRound Bold" panose="020B0600000101010101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3275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0CB66-A67F-8980-6E3D-5D6F9A283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393F123-3497-EF58-146A-1837FB145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 1">
            <a:extLst>
              <a:ext uri="{FF2B5EF4-FFF2-40B4-BE49-F238E27FC236}">
                <a16:creationId xmlns:a16="http://schemas.microsoft.com/office/drawing/2014/main" id="{D0E0F05D-C264-C204-A2F8-708E5E9701EE}"/>
              </a:ext>
            </a:extLst>
          </p:cNvPr>
          <p:cNvSpPr/>
          <p:nvPr/>
        </p:nvSpPr>
        <p:spPr>
          <a:xfrm>
            <a:off x="2099448" y="1630500"/>
            <a:ext cx="3790931" cy="611894"/>
          </a:xfrm>
          <a:prstGeom prst="rect">
            <a:avLst/>
          </a:prstGeom>
          <a:solidFill>
            <a:srgbClr val="ACB5DC"/>
          </a:solidFill>
          <a:ln/>
        </p:spPr>
        <p:txBody>
          <a:bodyPr wrap="none" lIns="0" tIns="0" rIns="0" bIns="0" rtlCol="0" anchor="t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마음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바라보기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B4540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Fraunces Extra Bold" pitchFamily="34" charset="-120"/>
            </a:endParaRPr>
          </a:p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: Heart Position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2BABE0A5-4270-233D-54AD-F8F4FBE3EAC4}"/>
              </a:ext>
            </a:extLst>
          </p:cNvPr>
          <p:cNvSpPr/>
          <p:nvPr/>
        </p:nvSpPr>
        <p:spPr>
          <a:xfrm>
            <a:off x="2099448" y="2765203"/>
            <a:ext cx="4276844" cy="1850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544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Nobile" pitchFamily="34" charset="-120"/>
              </a:rPr>
              <a:t>스티커로 하나님과의 친밀함을 표시하고, 포스트잇에 이유를 적어 판넬에 붙인다. 친밀할수록 위, 멀게 느껴질수록 아래에 붙인다. 첫째 날 집회 도입으로 활용.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5" name="Text 4">
            <a:extLst>
              <a:ext uri="{FF2B5EF4-FFF2-40B4-BE49-F238E27FC236}">
                <a16:creationId xmlns:a16="http://schemas.microsoft.com/office/drawing/2014/main" id="{9AD61630-E77C-7BB7-B298-B1EEEEFC09B9}"/>
              </a:ext>
            </a:extLst>
          </p:cNvPr>
          <p:cNvSpPr/>
          <p:nvPr/>
        </p:nvSpPr>
        <p:spPr>
          <a:xfrm>
            <a:off x="7261412" y="1630500"/>
            <a:ext cx="4533543" cy="653177"/>
          </a:xfrm>
          <a:prstGeom prst="rect">
            <a:avLst/>
          </a:prstGeom>
          <a:solidFill>
            <a:srgbClr val="ACB5DC"/>
          </a:solidFill>
          <a:ln/>
        </p:spPr>
        <p:txBody>
          <a:bodyPr wrap="square" lIns="0" tIns="0" rIns="0" bIns="0" rtlCol="0" anchor="t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마음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깊이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담기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B4540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Fraunces Extra Bold" pitchFamily="34" charset="-120"/>
            </a:endParaRPr>
          </a:p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454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Fraunces Extra Bold" pitchFamily="34" charset="-120"/>
              </a:rPr>
              <a:t>: Thank you Card &amp; Pray Card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6" name="Text 5">
            <a:extLst>
              <a:ext uri="{FF2B5EF4-FFF2-40B4-BE49-F238E27FC236}">
                <a16:creationId xmlns:a16="http://schemas.microsoft.com/office/drawing/2014/main" id="{68395B60-7FDF-6D78-7C0A-A864A984B6CF}"/>
              </a:ext>
            </a:extLst>
          </p:cNvPr>
          <p:cNvSpPr/>
          <p:nvPr/>
        </p:nvSpPr>
        <p:spPr>
          <a:xfrm>
            <a:off x="7303460" y="2765203"/>
            <a:ext cx="4276844" cy="18091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544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Nobile" pitchFamily="34" charset="-120"/>
              </a:rPr>
              <a:t>캠프를 통해 변화된 감사(Thank you Card)와 앞으로의 소망(Pray Card)을 카드에 기록하고 게시판에 게시한다. 마지막 날 집회 도입으로 활용.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7" name="Shape 6">
            <a:extLst>
              <a:ext uri="{FF2B5EF4-FFF2-40B4-BE49-F238E27FC236}">
                <a16:creationId xmlns:a16="http://schemas.microsoft.com/office/drawing/2014/main" id="{C9409240-ED2C-B13E-335B-0BB252B64A40}"/>
              </a:ext>
            </a:extLst>
          </p:cNvPr>
          <p:cNvSpPr/>
          <p:nvPr/>
        </p:nvSpPr>
        <p:spPr>
          <a:xfrm>
            <a:off x="2099448" y="4992644"/>
            <a:ext cx="9480856" cy="582334"/>
          </a:xfrm>
          <a:prstGeom prst="roundRect">
            <a:avLst>
              <a:gd name="adj" fmla="val 16144"/>
            </a:avLst>
          </a:prstGeom>
          <a:solidFill>
            <a:srgbClr val="7584C5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8" name="Image 1" descr="preencoded.png">
            <a:extLst>
              <a:ext uri="{FF2B5EF4-FFF2-40B4-BE49-F238E27FC236}">
                <a16:creationId xmlns:a16="http://schemas.microsoft.com/office/drawing/2014/main" id="{DCB04016-F376-6168-2D80-E004761A6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8522" y="5168494"/>
            <a:ext cx="261342" cy="209074"/>
          </a:xfrm>
          <a:prstGeom prst="rect">
            <a:avLst/>
          </a:prstGeom>
        </p:spPr>
      </p:pic>
      <p:sp>
        <p:nvSpPr>
          <p:cNvPr id="9" name="Text 7">
            <a:extLst>
              <a:ext uri="{FF2B5EF4-FFF2-40B4-BE49-F238E27FC236}">
                <a16:creationId xmlns:a16="http://schemas.microsoft.com/office/drawing/2014/main" id="{D8D9C913-8AA5-3761-4BF8-815B5981F499}"/>
              </a:ext>
            </a:extLst>
          </p:cNvPr>
          <p:cNvSpPr/>
          <p:nvPr/>
        </p:nvSpPr>
        <p:spPr>
          <a:xfrm>
            <a:off x="2778937" y="5106794"/>
            <a:ext cx="7511100" cy="321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Nobile" pitchFamily="34" charset="-120"/>
              </a:rPr>
              <a:t>모든 나눔은 대그룹에서 익명으로 진행한다.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19824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C348C-E117-FF23-F656-AAF34DAF3F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05B3975-6914-10E5-0ACB-6E7368D03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Shape 2">
            <a:extLst>
              <a:ext uri="{FF2B5EF4-FFF2-40B4-BE49-F238E27FC236}">
                <a16:creationId xmlns:a16="http://schemas.microsoft.com/office/drawing/2014/main" id="{8BFAC62E-1A7D-D108-5CF5-D3A73221A81E}"/>
              </a:ext>
            </a:extLst>
          </p:cNvPr>
          <p:cNvSpPr/>
          <p:nvPr/>
        </p:nvSpPr>
        <p:spPr>
          <a:xfrm>
            <a:off x="1234439" y="1877977"/>
            <a:ext cx="9724913" cy="458321"/>
          </a:xfrm>
          <a:prstGeom prst="rect">
            <a:avLst/>
          </a:prstGeom>
          <a:solidFill>
            <a:srgbClr val="ACB5DC">
              <a:alpha val="8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Text 3">
            <a:extLst>
              <a:ext uri="{FF2B5EF4-FFF2-40B4-BE49-F238E27FC236}">
                <a16:creationId xmlns:a16="http://schemas.microsoft.com/office/drawing/2014/main" id="{6FB61008-C879-E9CB-0B38-FC581C70413B}"/>
              </a:ext>
            </a:extLst>
          </p:cNvPr>
          <p:cNvSpPr/>
          <p:nvPr/>
        </p:nvSpPr>
        <p:spPr>
          <a:xfrm>
            <a:off x="1392997" y="1890065"/>
            <a:ext cx="9407796" cy="4109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[목표] 스티커 붙이기 활동을 통해, 지금 자신이 느끼는 하나님과의 친밀함을 공동체 안에서 바라볼 수 있다.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" name="Shape 4">
            <a:extLst>
              <a:ext uri="{FF2B5EF4-FFF2-40B4-BE49-F238E27FC236}">
                <a16:creationId xmlns:a16="http://schemas.microsoft.com/office/drawing/2014/main" id="{40E47749-A2BD-3DD9-2C25-AB30A165D74B}"/>
              </a:ext>
            </a:extLst>
          </p:cNvPr>
          <p:cNvSpPr/>
          <p:nvPr/>
        </p:nvSpPr>
        <p:spPr>
          <a:xfrm>
            <a:off x="1234439" y="2454749"/>
            <a:ext cx="4545340" cy="14102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DBE184BD-0D69-F425-3BF6-05A87162B8EA}"/>
              </a:ext>
            </a:extLst>
          </p:cNvPr>
          <p:cNvSpPr/>
          <p:nvPr/>
        </p:nvSpPr>
        <p:spPr>
          <a:xfrm>
            <a:off x="1234439" y="2454749"/>
            <a:ext cx="73994" cy="1410220"/>
          </a:xfrm>
          <a:prstGeom prst="rect">
            <a:avLst/>
          </a:prstGeom>
          <a:solidFill>
            <a:srgbClr val="7579C4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3A56022B-B25D-D669-EDF7-97BF42D03F49}"/>
              </a:ext>
            </a:extLst>
          </p:cNvPr>
          <p:cNvSpPr/>
          <p:nvPr/>
        </p:nvSpPr>
        <p:spPr>
          <a:xfrm>
            <a:off x="1424709" y="2513508"/>
            <a:ext cx="4249364" cy="3237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준비물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050E22BC-E132-DFDC-A679-5653912687CA}"/>
              </a:ext>
            </a:extLst>
          </p:cNvPr>
          <p:cNvSpPr/>
          <p:nvPr/>
        </p:nvSpPr>
        <p:spPr>
          <a:xfrm>
            <a:off x="1424709" y="2924822"/>
            <a:ext cx="4249364" cy="8813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Heart Position 이미지 (1)(2) — A3 출력 후 코팅 → 폼보드 부착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스티커, 포스트잇, 필기도구(볼펜)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책상 + 이젤 (활동 공간에 상시 배치)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0F9A2A9D-18AF-958C-D072-DB6C3446B05A}"/>
              </a:ext>
            </a:extLst>
          </p:cNvPr>
          <p:cNvSpPr/>
          <p:nvPr/>
        </p:nvSpPr>
        <p:spPr>
          <a:xfrm>
            <a:off x="5991190" y="2454749"/>
            <a:ext cx="4968162" cy="14102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1F0AA3A7-FA37-2A5C-2F5D-B1402C8AF6C7}"/>
              </a:ext>
            </a:extLst>
          </p:cNvPr>
          <p:cNvSpPr/>
          <p:nvPr/>
        </p:nvSpPr>
        <p:spPr>
          <a:xfrm>
            <a:off x="5991190" y="2454749"/>
            <a:ext cx="73994" cy="1410220"/>
          </a:xfrm>
          <a:prstGeom prst="rect">
            <a:avLst/>
          </a:prstGeom>
          <a:solidFill>
            <a:srgbClr val="7579C4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F1436F0D-4F26-897E-ECF3-7CF6AFD5E844}"/>
              </a:ext>
            </a:extLst>
          </p:cNvPr>
          <p:cNvSpPr/>
          <p:nvPr/>
        </p:nvSpPr>
        <p:spPr>
          <a:xfrm>
            <a:off x="6149748" y="2513508"/>
            <a:ext cx="4651045" cy="3760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진행 방법 (청소년에게 안내)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93AF26A8-94DD-CAA9-9C4C-C8839CEF4729}"/>
              </a:ext>
            </a:extLst>
          </p:cNvPr>
          <p:cNvSpPr/>
          <p:nvPr/>
        </p:nvSpPr>
        <p:spPr>
          <a:xfrm>
            <a:off x="6149748" y="2924822"/>
            <a:ext cx="4651045" cy="8813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+mn-cs"/>
              </a:rPr>
              <a:t>① 하나님과 나의 관계를 돌아보며 친밀함 정도를 스티커로 표시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+mn-cs"/>
              </a:rPr>
              <a:t>② 친밀할수록 위에, 멀게 느껴질수록 아래쪽에 붙이기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+mn-cs"/>
              </a:rPr>
              <a:t>③ 스티커를 붙인 이유를 포스트잇에 짧게 적어 함께 붙이기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13" name="Shape 12">
            <a:extLst>
              <a:ext uri="{FF2B5EF4-FFF2-40B4-BE49-F238E27FC236}">
                <a16:creationId xmlns:a16="http://schemas.microsoft.com/office/drawing/2014/main" id="{262E258D-6A27-F7AC-7FE6-F4BD92914318}"/>
              </a:ext>
            </a:extLst>
          </p:cNvPr>
          <p:cNvSpPr/>
          <p:nvPr/>
        </p:nvSpPr>
        <p:spPr>
          <a:xfrm>
            <a:off x="1234439" y="4429652"/>
            <a:ext cx="3065462" cy="96365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4" name="Shape 13">
            <a:extLst>
              <a:ext uri="{FF2B5EF4-FFF2-40B4-BE49-F238E27FC236}">
                <a16:creationId xmlns:a16="http://schemas.microsoft.com/office/drawing/2014/main" id="{069E0990-3163-9E1E-2CF3-4221F7F4B976}"/>
              </a:ext>
            </a:extLst>
          </p:cNvPr>
          <p:cNvSpPr/>
          <p:nvPr/>
        </p:nvSpPr>
        <p:spPr>
          <a:xfrm>
            <a:off x="1234439" y="4005991"/>
            <a:ext cx="3065462" cy="44657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5" name="Text 14">
            <a:extLst>
              <a:ext uri="{FF2B5EF4-FFF2-40B4-BE49-F238E27FC236}">
                <a16:creationId xmlns:a16="http://schemas.microsoft.com/office/drawing/2014/main" id="{404C8146-59C6-C4C7-31E5-1256DF09068E}"/>
              </a:ext>
            </a:extLst>
          </p:cNvPr>
          <p:cNvSpPr/>
          <p:nvPr/>
        </p:nvSpPr>
        <p:spPr>
          <a:xfrm>
            <a:off x="1234439" y="4018337"/>
            <a:ext cx="3065462" cy="4465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캠프 첫째 날 전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16" name="Text 15">
            <a:extLst>
              <a:ext uri="{FF2B5EF4-FFF2-40B4-BE49-F238E27FC236}">
                <a16:creationId xmlns:a16="http://schemas.microsoft.com/office/drawing/2014/main" id="{220E9707-90E7-A43D-95A4-F4BA7FEB37C6}"/>
              </a:ext>
            </a:extLst>
          </p:cNvPr>
          <p:cNvSpPr/>
          <p:nvPr/>
        </p:nvSpPr>
        <p:spPr>
          <a:xfrm>
            <a:off x="1361286" y="4241622"/>
            <a:ext cx="2811768" cy="11164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판넬 설치 및 활동 상시 개방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17" name="Shape 16">
            <a:extLst>
              <a:ext uri="{FF2B5EF4-FFF2-40B4-BE49-F238E27FC236}">
                <a16:creationId xmlns:a16="http://schemas.microsoft.com/office/drawing/2014/main" id="{773C6091-C2C6-534D-F82E-2BAE3A386348}"/>
              </a:ext>
            </a:extLst>
          </p:cNvPr>
          <p:cNvSpPr/>
          <p:nvPr/>
        </p:nvSpPr>
        <p:spPr>
          <a:xfrm>
            <a:off x="4511312" y="4429652"/>
            <a:ext cx="3065462" cy="96365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8" name="Shape 17">
            <a:extLst>
              <a:ext uri="{FF2B5EF4-FFF2-40B4-BE49-F238E27FC236}">
                <a16:creationId xmlns:a16="http://schemas.microsoft.com/office/drawing/2014/main" id="{E52744FC-EDEE-F4AE-3DFF-EE53C002B86C}"/>
              </a:ext>
            </a:extLst>
          </p:cNvPr>
          <p:cNvSpPr/>
          <p:nvPr/>
        </p:nvSpPr>
        <p:spPr>
          <a:xfrm>
            <a:off x="4511312" y="4005991"/>
            <a:ext cx="3065462" cy="44657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EE7D1618-3886-ADAD-52FD-55229B4CB3CA}"/>
              </a:ext>
            </a:extLst>
          </p:cNvPr>
          <p:cNvSpPr/>
          <p:nvPr/>
        </p:nvSpPr>
        <p:spPr>
          <a:xfrm>
            <a:off x="4511312" y="4018337"/>
            <a:ext cx="3065462" cy="4465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첫째 날 집회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20" name="Text 19">
            <a:extLst>
              <a:ext uri="{FF2B5EF4-FFF2-40B4-BE49-F238E27FC236}">
                <a16:creationId xmlns:a16="http://schemas.microsoft.com/office/drawing/2014/main" id="{2E99996F-2965-71BE-5605-C8F3B3B185AF}"/>
              </a:ext>
            </a:extLst>
          </p:cNvPr>
          <p:cNvSpPr/>
          <p:nvPr/>
        </p:nvSpPr>
        <p:spPr>
          <a:xfrm>
            <a:off x="4638159" y="4241622"/>
            <a:ext cx="2811768" cy="11164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Heart Position 판넬로 마음 상태 확인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포스트잇 일부 소개하며 집회 오픈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21" name="Shape 20">
            <a:extLst>
              <a:ext uri="{FF2B5EF4-FFF2-40B4-BE49-F238E27FC236}">
                <a16:creationId xmlns:a16="http://schemas.microsoft.com/office/drawing/2014/main" id="{71B59EF9-0494-4774-6E7B-648104D71375}"/>
              </a:ext>
            </a:extLst>
          </p:cNvPr>
          <p:cNvSpPr/>
          <p:nvPr/>
        </p:nvSpPr>
        <p:spPr>
          <a:xfrm>
            <a:off x="7788185" y="4429652"/>
            <a:ext cx="3065462" cy="96365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22" name="Shape 21">
            <a:extLst>
              <a:ext uri="{FF2B5EF4-FFF2-40B4-BE49-F238E27FC236}">
                <a16:creationId xmlns:a16="http://schemas.microsoft.com/office/drawing/2014/main" id="{DFFD9977-68F4-8DA6-16A4-2644E3BDE24E}"/>
              </a:ext>
            </a:extLst>
          </p:cNvPr>
          <p:cNvSpPr/>
          <p:nvPr/>
        </p:nvSpPr>
        <p:spPr>
          <a:xfrm>
            <a:off x="7788185" y="4005991"/>
            <a:ext cx="3065462" cy="446570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23" name="Text 22">
            <a:extLst>
              <a:ext uri="{FF2B5EF4-FFF2-40B4-BE49-F238E27FC236}">
                <a16:creationId xmlns:a16="http://schemas.microsoft.com/office/drawing/2014/main" id="{291DD9BC-583F-F6D1-1B30-60C494577C1E}"/>
              </a:ext>
            </a:extLst>
          </p:cNvPr>
          <p:cNvSpPr/>
          <p:nvPr/>
        </p:nvSpPr>
        <p:spPr>
          <a:xfrm>
            <a:off x="7788185" y="4018337"/>
            <a:ext cx="3065462" cy="4465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캠프 내내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24" name="Text 23">
            <a:extLst>
              <a:ext uri="{FF2B5EF4-FFF2-40B4-BE49-F238E27FC236}">
                <a16:creationId xmlns:a16="http://schemas.microsoft.com/office/drawing/2014/main" id="{5F513C91-E3D8-C7F9-1A06-ED8DC6F3EBB4}"/>
              </a:ext>
            </a:extLst>
          </p:cNvPr>
          <p:cNvSpPr/>
          <p:nvPr/>
        </p:nvSpPr>
        <p:spPr>
          <a:xfrm>
            <a:off x="7915031" y="4241622"/>
            <a:ext cx="2811768" cy="11164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교사가 수시로 포스트잇 분류·정리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25" name="Shape 24">
            <a:extLst>
              <a:ext uri="{FF2B5EF4-FFF2-40B4-BE49-F238E27FC236}">
                <a16:creationId xmlns:a16="http://schemas.microsoft.com/office/drawing/2014/main" id="{0A41A458-6B13-5BFA-91C0-86001E286178}"/>
              </a:ext>
            </a:extLst>
          </p:cNvPr>
          <p:cNvSpPr/>
          <p:nvPr/>
        </p:nvSpPr>
        <p:spPr>
          <a:xfrm>
            <a:off x="1234439" y="5534324"/>
            <a:ext cx="9724913" cy="705110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26" name="Text 25">
            <a:extLst>
              <a:ext uri="{FF2B5EF4-FFF2-40B4-BE49-F238E27FC236}">
                <a16:creationId xmlns:a16="http://schemas.microsoft.com/office/drawing/2014/main" id="{AB1AAA36-0940-45C6-AA2A-AFC5CDA52B1F}"/>
              </a:ext>
            </a:extLst>
          </p:cNvPr>
          <p:cNvSpPr/>
          <p:nvPr/>
        </p:nvSpPr>
        <p:spPr>
          <a:xfrm>
            <a:off x="1445850" y="5557827"/>
            <a:ext cx="9302091" cy="646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[활용+] 하트 모양 스티커 사용 권장 / 스티커에 이름 적어 실명 진행 가능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[주의] 대그룹 소개 시에는 익명으로 진행하여 청소년의 솔직한 표현을 보호합니다.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28" name="Text 1">
            <a:extLst>
              <a:ext uri="{FF2B5EF4-FFF2-40B4-BE49-F238E27FC236}">
                <a16:creationId xmlns:a16="http://schemas.microsoft.com/office/drawing/2014/main" id="{49F6472F-60BC-C214-4B16-72C4BAD0391F}"/>
              </a:ext>
            </a:extLst>
          </p:cNvPr>
          <p:cNvSpPr/>
          <p:nvPr/>
        </p:nvSpPr>
        <p:spPr>
          <a:xfrm>
            <a:off x="-1899535" y="19145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10A04B0E-2A1D-C598-35F5-08FC9E261282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7580C4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DB0E8A1-1793-B21F-7BB9-1CBAE373209A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바라보기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: Heart Position</a:t>
            </a:r>
            <a:endParaRPr kumimoji="0" lang="en-US" altLang="ko-K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55732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CDAED-90FE-EE36-6544-37FCBF1B1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676C1902-47B0-74F3-9A1A-D34487692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8" name="Text 1">
            <a:extLst>
              <a:ext uri="{FF2B5EF4-FFF2-40B4-BE49-F238E27FC236}">
                <a16:creationId xmlns:a16="http://schemas.microsoft.com/office/drawing/2014/main" id="{871AADCE-EDDE-E496-6FF9-3D82FCF45EA4}"/>
              </a:ext>
            </a:extLst>
          </p:cNvPr>
          <p:cNvSpPr/>
          <p:nvPr/>
        </p:nvSpPr>
        <p:spPr>
          <a:xfrm>
            <a:off x="-1899535" y="19145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A7A3FAD6-54D7-FE6C-F979-5668D261AC69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7580C4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253F493-5949-2CF4-7F38-4737709FE47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바라보기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: Heart Position</a:t>
            </a:r>
            <a:endParaRPr kumimoji="0" lang="en-US" altLang="ko-K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79CA5779-6AFE-19E7-AB3C-D15B2B4158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0461" y="1595266"/>
            <a:ext cx="3387850" cy="4791085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C5F9250A-979D-391F-B860-94A5D56F02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7673" y="1595266"/>
            <a:ext cx="3355374" cy="474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8313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E1C76-DB36-F12A-F179-DFD147C34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3C89531-1509-DD0D-60BD-5056BD541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8" name="Text 1">
            <a:extLst>
              <a:ext uri="{FF2B5EF4-FFF2-40B4-BE49-F238E27FC236}">
                <a16:creationId xmlns:a16="http://schemas.microsoft.com/office/drawing/2014/main" id="{779C97C0-5906-B8F0-A1B9-E6D99BC8BF70}"/>
              </a:ext>
            </a:extLst>
          </p:cNvPr>
          <p:cNvSpPr/>
          <p:nvPr/>
        </p:nvSpPr>
        <p:spPr>
          <a:xfrm>
            <a:off x="-1899535" y="19145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1A4715D3-C2D8-09F5-D5A1-CF37F4779CBE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7580C4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6243B25-A0BA-7C1C-054A-7DE32D527025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바라보기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: Heart Position</a:t>
            </a:r>
            <a:endParaRPr kumimoji="0" lang="en-US" altLang="ko-K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pic>
        <p:nvPicPr>
          <p:cNvPr id="33" name="그림 32">
            <a:extLst>
              <a:ext uri="{FF2B5EF4-FFF2-40B4-BE49-F238E27FC236}">
                <a16:creationId xmlns:a16="http://schemas.microsoft.com/office/drawing/2014/main" id="{F31B3FC9-25BD-6AAF-E1C3-AD05E0650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3161" y="1567981"/>
            <a:ext cx="6346660" cy="4758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365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8C75C-E70C-2FF4-3B06-F7BAC975C6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C962B3F-D9F8-8A0E-D2D1-F13E02A5B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8" name="Text 1">
            <a:extLst>
              <a:ext uri="{FF2B5EF4-FFF2-40B4-BE49-F238E27FC236}">
                <a16:creationId xmlns:a16="http://schemas.microsoft.com/office/drawing/2014/main" id="{71AE43B5-7BC0-19E9-1BAA-BB6F5343E0E6}"/>
              </a:ext>
            </a:extLst>
          </p:cNvPr>
          <p:cNvSpPr/>
          <p:nvPr/>
        </p:nvSpPr>
        <p:spPr>
          <a:xfrm>
            <a:off x="-1899535" y="19145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32912162-1FCC-F970-02BB-A64F132F7329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7580C4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13F34EF-CE03-35DF-5F24-FFBEA98651BC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바라보기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: Heart Position</a:t>
            </a:r>
            <a:endParaRPr kumimoji="0" lang="en-US" altLang="ko-K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27" name="Shape 2">
            <a:extLst>
              <a:ext uri="{FF2B5EF4-FFF2-40B4-BE49-F238E27FC236}">
                <a16:creationId xmlns:a16="http://schemas.microsoft.com/office/drawing/2014/main" id="{14F03323-623F-6CBE-AD06-67A6F1337AD1}"/>
              </a:ext>
            </a:extLst>
          </p:cNvPr>
          <p:cNvSpPr/>
          <p:nvPr/>
        </p:nvSpPr>
        <p:spPr>
          <a:xfrm>
            <a:off x="1451569" y="1741574"/>
            <a:ext cx="9635490" cy="576035"/>
          </a:xfrm>
          <a:prstGeom prst="rect">
            <a:avLst/>
          </a:prstGeom>
          <a:solidFill>
            <a:srgbClr val="ACB5DC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29" name="Text 3">
            <a:extLst>
              <a:ext uri="{FF2B5EF4-FFF2-40B4-BE49-F238E27FC236}">
                <a16:creationId xmlns:a16="http://schemas.microsoft.com/office/drawing/2014/main" id="{D555E1B2-BB27-51D2-7316-FAEA0FCBFA80}"/>
              </a:ext>
            </a:extLst>
          </p:cNvPr>
          <p:cNvSpPr/>
          <p:nvPr/>
        </p:nvSpPr>
        <p:spPr>
          <a:xfrm>
            <a:off x="1608669" y="1762521"/>
            <a:ext cx="9321289" cy="5236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[목표] 카드 작성을 통해 캠프로 경험하고 변화된 자신의 모습을 돌아보고, 감사와 소망을 하나님께 맡긴다.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2" name="Shape 4">
            <a:extLst>
              <a:ext uri="{FF2B5EF4-FFF2-40B4-BE49-F238E27FC236}">
                <a16:creationId xmlns:a16="http://schemas.microsoft.com/office/drawing/2014/main" id="{A9717FE0-238D-ECD0-40C4-04709622BF6D}"/>
              </a:ext>
            </a:extLst>
          </p:cNvPr>
          <p:cNvSpPr/>
          <p:nvPr/>
        </p:nvSpPr>
        <p:spPr>
          <a:xfrm>
            <a:off x="1451569" y="2474709"/>
            <a:ext cx="4608278" cy="1571004"/>
          </a:xfrm>
          <a:prstGeom prst="rect">
            <a:avLst/>
          </a:prstGeom>
          <a:solidFill>
            <a:srgbClr val="2B2D4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3" name="Text 5">
            <a:extLst>
              <a:ext uri="{FF2B5EF4-FFF2-40B4-BE49-F238E27FC236}">
                <a16:creationId xmlns:a16="http://schemas.microsoft.com/office/drawing/2014/main" id="{8EE9D8E0-56DA-CF59-9058-2E6D7717B5E4}"/>
              </a:ext>
            </a:extLst>
          </p:cNvPr>
          <p:cNvSpPr/>
          <p:nvPr/>
        </p:nvSpPr>
        <p:spPr>
          <a:xfrm>
            <a:off x="1451569" y="2474709"/>
            <a:ext cx="4608278" cy="6284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Thank you Card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4" name="Text 6">
            <a:extLst>
              <a:ext uri="{FF2B5EF4-FFF2-40B4-BE49-F238E27FC236}">
                <a16:creationId xmlns:a16="http://schemas.microsoft.com/office/drawing/2014/main" id="{9ABA2619-A225-45E9-ECA9-3D928C047C61}"/>
              </a:ext>
            </a:extLst>
          </p:cNvPr>
          <p:cNvSpPr/>
          <p:nvPr/>
        </p:nvSpPr>
        <p:spPr>
          <a:xfrm>
            <a:off x="1661036" y="3124057"/>
            <a:ext cx="4189343" cy="8588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캠프를 통해 경험한 것 중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하나님께 감사한 것을 적는 카드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5" name="Shape 7">
            <a:extLst>
              <a:ext uri="{FF2B5EF4-FFF2-40B4-BE49-F238E27FC236}">
                <a16:creationId xmlns:a16="http://schemas.microsoft.com/office/drawing/2014/main" id="{0B4115FE-9574-9DB0-537B-3559A759AA34}"/>
              </a:ext>
            </a:extLst>
          </p:cNvPr>
          <p:cNvSpPr/>
          <p:nvPr/>
        </p:nvSpPr>
        <p:spPr>
          <a:xfrm>
            <a:off x="6374048" y="2474709"/>
            <a:ext cx="4608278" cy="1571004"/>
          </a:xfrm>
          <a:prstGeom prst="rect">
            <a:avLst/>
          </a:prstGeom>
          <a:solidFill>
            <a:srgbClr val="4A4E69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6" name="Text 8">
            <a:extLst>
              <a:ext uri="{FF2B5EF4-FFF2-40B4-BE49-F238E27FC236}">
                <a16:creationId xmlns:a16="http://schemas.microsoft.com/office/drawing/2014/main" id="{B41DAA60-6C49-7E9D-E0E1-F22EE90231B1}"/>
              </a:ext>
            </a:extLst>
          </p:cNvPr>
          <p:cNvSpPr/>
          <p:nvPr/>
        </p:nvSpPr>
        <p:spPr>
          <a:xfrm>
            <a:off x="6374048" y="2474709"/>
            <a:ext cx="4608278" cy="6284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Georgia" pitchFamily="34" charset="-120"/>
              </a:rPr>
              <a:t>Pray Card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7" name="Text 9">
            <a:extLst>
              <a:ext uri="{FF2B5EF4-FFF2-40B4-BE49-F238E27FC236}">
                <a16:creationId xmlns:a16="http://schemas.microsoft.com/office/drawing/2014/main" id="{CFADA811-7A69-B920-6447-8058864ED2ED}"/>
              </a:ext>
            </a:extLst>
          </p:cNvPr>
          <p:cNvSpPr/>
          <p:nvPr/>
        </p:nvSpPr>
        <p:spPr>
          <a:xfrm>
            <a:off x="6583515" y="3124057"/>
            <a:ext cx="4189343" cy="8588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앞으로의 삶을 위해 기도하고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소망하는 것을 적는 카드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8" name="Shape 10">
            <a:extLst>
              <a:ext uri="{FF2B5EF4-FFF2-40B4-BE49-F238E27FC236}">
                <a16:creationId xmlns:a16="http://schemas.microsoft.com/office/drawing/2014/main" id="{ED150790-E48F-87B7-FD24-BC8BE8870B6F}"/>
              </a:ext>
            </a:extLst>
          </p:cNvPr>
          <p:cNvSpPr/>
          <p:nvPr/>
        </p:nvSpPr>
        <p:spPr>
          <a:xfrm>
            <a:off x="1451569" y="4234233"/>
            <a:ext cx="366568" cy="366568"/>
          </a:xfrm>
          <a:prstGeom prst="ellipse">
            <a:avLst/>
          </a:prstGeom>
          <a:solidFill>
            <a:srgbClr val="ACB5DC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9" name="Text 11">
            <a:extLst>
              <a:ext uri="{FF2B5EF4-FFF2-40B4-BE49-F238E27FC236}">
                <a16:creationId xmlns:a16="http://schemas.microsoft.com/office/drawing/2014/main" id="{3922FFBA-9D95-044C-4402-0F2542554218}"/>
              </a:ext>
            </a:extLst>
          </p:cNvPr>
          <p:cNvSpPr/>
          <p:nvPr/>
        </p:nvSpPr>
        <p:spPr>
          <a:xfrm>
            <a:off x="1451569" y="4234233"/>
            <a:ext cx="366568" cy="366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1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0" name="Text 12">
            <a:extLst>
              <a:ext uri="{FF2B5EF4-FFF2-40B4-BE49-F238E27FC236}">
                <a16:creationId xmlns:a16="http://schemas.microsoft.com/office/drawing/2014/main" id="{83EEE8C3-A4A2-7194-73A5-F5D096733DA0}"/>
              </a:ext>
            </a:extLst>
          </p:cNvPr>
          <p:cNvSpPr/>
          <p:nvPr/>
        </p:nvSpPr>
        <p:spPr>
          <a:xfrm>
            <a:off x="1922870" y="4202813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 돌아보며 변화된 모습 떠올리기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1" name="Text 13">
            <a:extLst>
              <a:ext uri="{FF2B5EF4-FFF2-40B4-BE49-F238E27FC236}">
                <a16:creationId xmlns:a16="http://schemas.microsoft.com/office/drawing/2014/main" id="{5C4741EE-8EE9-F561-E4A2-0C3BF34601E8}"/>
              </a:ext>
            </a:extLst>
          </p:cNvPr>
          <p:cNvSpPr/>
          <p:nvPr/>
        </p:nvSpPr>
        <p:spPr>
          <a:xfrm>
            <a:off x="1922870" y="4537961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9A8C98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 마무리 시점 안내 후 시작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2" name="Shape 14">
            <a:extLst>
              <a:ext uri="{FF2B5EF4-FFF2-40B4-BE49-F238E27FC236}">
                <a16:creationId xmlns:a16="http://schemas.microsoft.com/office/drawing/2014/main" id="{251ACAB5-5920-F226-0DCE-E289F872F2E6}"/>
              </a:ext>
            </a:extLst>
          </p:cNvPr>
          <p:cNvSpPr/>
          <p:nvPr/>
        </p:nvSpPr>
        <p:spPr>
          <a:xfrm>
            <a:off x="6374048" y="4234233"/>
            <a:ext cx="366568" cy="366568"/>
          </a:xfrm>
          <a:prstGeom prst="ellipse">
            <a:avLst/>
          </a:prstGeom>
          <a:solidFill>
            <a:srgbClr val="ACB5DC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3" name="Text 15">
            <a:extLst>
              <a:ext uri="{FF2B5EF4-FFF2-40B4-BE49-F238E27FC236}">
                <a16:creationId xmlns:a16="http://schemas.microsoft.com/office/drawing/2014/main" id="{11463537-D673-ECF5-FC23-B1E460E03163}"/>
              </a:ext>
            </a:extLst>
          </p:cNvPr>
          <p:cNvSpPr/>
          <p:nvPr/>
        </p:nvSpPr>
        <p:spPr>
          <a:xfrm>
            <a:off x="6374048" y="4234233"/>
            <a:ext cx="366568" cy="366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2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4" name="Text 16">
            <a:extLst>
              <a:ext uri="{FF2B5EF4-FFF2-40B4-BE49-F238E27FC236}">
                <a16:creationId xmlns:a16="http://schemas.microsoft.com/office/drawing/2014/main" id="{58979A82-2328-8A3B-0337-8CB7561C6CC4}"/>
              </a:ext>
            </a:extLst>
          </p:cNvPr>
          <p:cNvSpPr/>
          <p:nvPr/>
        </p:nvSpPr>
        <p:spPr>
          <a:xfrm>
            <a:off x="6845349" y="4202813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자신의 마음을 돌아보며 카드 작성하기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5" name="Text 17">
            <a:extLst>
              <a:ext uri="{FF2B5EF4-FFF2-40B4-BE49-F238E27FC236}">
                <a16:creationId xmlns:a16="http://schemas.microsoft.com/office/drawing/2014/main" id="{965B7BE4-772A-CC4C-2806-CF9F62184B3F}"/>
              </a:ext>
            </a:extLst>
          </p:cNvPr>
          <p:cNvSpPr/>
          <p:nvPr/>
        </p:nvSpPr>
        <p:spPr>
          <a:xfrm>
            <a:off x="6845349" y="4537961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9A8C98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워크북의 TCPC 카드를 미리 떼어 준비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6" name="Shape 18">
            <a:extLst>
              <a:ext uri="{FF2B5EF4-FFF2-40B4-BE49-F238E27FC236}">
                <a16:creationId xmlns:a16="http://schemas.microsoft.com/office/drawing/2014/main" id="{1B19D575-F725-A4D8-2AEF-867602429108}"/>
              </a:ext>
            </a:extLst>
          </p:cNvPr>
          <p:cNvSpPr/>
          <p:nvPr/>
        </p:nvSpPr>
        <p:spPr>
          <a:xfrm>
            <a:off x="1451569" y="5124469"/>
            <a:ext cx="366568" cy="366568"/>
          </a:xfrm>
          <a:prstGeom prst="ellipse">
            <a:avLst/>
          </a:prstGeom>
          <a:solidFill>
            <a:srgbClr val="ACB5DC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7" name="Text 19">
            <a:extLst>
              <a:ext uri="{FF2B5EF4-FFF2-40B4-BE49-F238E27FC236}">
                <a16:creationId xmlns:a16="http://schemas.microsoft.com/office/drawing/2014/main" id="{4E099CB0-778C-626E-4A32-93BAC65E091C}"/>
              </a:ext>
            </a:extLst>
          </p:cNvPr>
          <p:cNvSpPr/>
          <p:nvPr/>
        </p:nvSpPr>
        <p:spPr>
          <a:xfrm>
            <a:off x="1451569" y="5124469"/>
            <a:ext cx="366568" cy="366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3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8" name="Text 20">
            <a:extLst>
              <a:ext uri="{FF2B5EF4-FFF2-40B4-BE49-F238E27FC236}">
                <a16:creationId xmlns:a16="http://schemas.microsoft.com/office/drawing/2014/main" id="{7B91A3BD-B370-A373-00BB-8E635846AE3E}"/>
              </a:ext>
            </a:extLst>
          </p:cNvPr>
          <p:cNvSpPr/>
          <p:nvPr/>
        </p:nvSpPr>
        <p:spPr>
          <a:xfrm>
            <a:off x="1922870" y="5093049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카드 게시하기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9" name="Text 21">
            <a:extLst>
              <a:ext uri="{FF2B5EF4-FFF2-40B4-BE49-F238E27FC236}">
                <a16:creationId xmlns:a16="http://schemas.microsoft.com/office/drawing/2014/main" id="{926262CE-9C49-3427-C8F4-BB21CCFFCBBB}"/>
              </a:ext>
            </a:extLst>
          </p:cNvPr>
          <p:cNvSpPr/>
          <p:nvPr/>
        </p:nvSpPr>
        <p:spPr>
          <a:xfrm>
            <a:off x="1922870" y="5428196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9A8C98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청소년이 작성한 카드를 게시판에 부착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0" name="Shape 22">
            <a:extLst>
              <a:ext uri="{FF2B5EF4-FFF2-40B4-BE49-F238E27FC236}">
                <a16:creationId xmlns:a16="http://schemas.microsoft.com/office/drawing/2014/main" id="{4260F782-A558-679D-5D0B-CA55C1FE5D99}"/>
              </a:ext>
            </a:extLst>
          </p:cNvPr>
          <p:cNvSpPr/>
          <p:nvPr/>
        </p:nvSpPr>
        <p:spPr>
          <a:xfrm>
            <a:off x="6374048" y="5124469"/>
            <a:ext cx="366568" cy="366568"/>
          </a:xfrm>
          <a:prstGeom prst="ellipse">
            <a:avLst/>
          </a:prstGeom>
          <a:solidFill>
            <a:srgbClr val="ACB5DC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1" name="Text 23">
            <a:extLst>
              <a:ext uri="{FF2B5EF4-FFF2-40B4-BE49-F238E27FC236}">
                <a16:creationId xmlns:a16="http://schemas.microsoft.com/office/drawing/2014/main" id="{D47525E3-06E8-37BD-DE3C-B0A6C1EEB3AD}"/>
              </a:ext>
            </a:extLst>
          </p:cNvPr>
          <p:cNvSpPr/>
          <p:nvPr/>
        </p:nvSpPr>
        <p:spPr>
          <a:xfrm>
            <a:off x="6374048" y="5124469"/>
            <a:ext cx="366568" cy="366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4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2" name="Text 24">
            <a:extLst>
              <a:ext uri="{FF2B5EF4-FFF2-40B4-BE49-F238E27FC236}">
                <a16:creationId xmlns:a16="http://schemas.microsoft.com/office/drawing/2014/main" id="{0F0FC025-99AA-A937-84C7-93D3F68A3860}"/>
              </a:ext>
            </a:extLst>
          </p:cNvPr>
          <p:cNvSpPr/>
          <p:nvPr/>
        </p:nvSpPr>
        <p:spPr>
          <a:xfrm>
            <a:off x="6845349" y="5093049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카드 분류 후 일부 소개하기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3" name="Text 25">
            <a:extLst>
              <a:ext uri="{FF2B5EF4-FFF2-40B4-BE49-F238E27FC236}">
                <a16:creationId xmlns:a16="http://schemas.microsoft.com/office/drawing/2014/main" id="{B1730588-6B74-C56D-9DD4-278B20D72F13}"/>
              </a:ext>
            </a:extLst>
          </p:cNvPr>
          <p:cNvSpPr/>
          <p:nvPr/>
        </p:nvSpPr>
        <p:spPr>
          <a:xfrm>
            <a:off x="6845349" y="5428196"/>
            <a:ext cx="4084610" cy="33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9A8C98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마지막 날 집회 오픈 때 익명으로 소개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4" name="Shape 26">
            <a:extLst>
              <a:ext uri="{FF2B5EF4-FFF2-40B4-BE49-F238E27FC236}">
                <a16:creationId xmlns:a16="http://schemas.microsoft.com/office/drawing/2014/main" id="{FA48A867-D395-9E17-5513-C2CDD6BC9057}"/>
              </a:ext>
            </a:extLst>
          </p:cNvPr>
          <p:cNvSpPr/>
          <p:nvPr/>
        </p:nvSpPr>
        <p:spPr>
          <a:xfrm>
            <a:off x="1451569" y="6067071"/>
            <a:ext cx="9635490" cy="230414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5" name="Text 27">
            <a:extLst>
              <a:ext uri="{FF2B5EF4-FFF2-40B4-BE49-F238E27FC236}">
                <a16:creationId xmlns:a16="http://schemas.microsoft.com/office/drawing/2014/main" id="{9D0FFE2F-61A2-5FEB-2627-83DC481F4A63}"/>
              </a:ext>
            </a:extLst>
          </p:cNvPr>
          <p:cNvSpPr/>
          <p:nvPr/>
        </p:nvSpPr>
        <p:spPr>
          <a:xfrm>
            <a:off x="1661036" y="6077544"/>
            <a:ext cx="9216556" cy="2094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[주의] 대그룹 소개 시 익명 진행 필수 / 개인 기도 제목 파악 목적이라면 실명 수집 가능하며 교사 그룹 내에서만 공유합니다.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980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0816B-34AB-BFBA-F685-BFE5AE66A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37D01BF-1969-C1D9-2F1B-963C49A8A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8" name="Text 1">
            <a:extLst>
              <a:ext uri="{FF2B5EF4-FFF2-40B4-BE49-F238E27FC236}">
                <a16:creationId xmlns:a16="http://schemas.microsoft.com/office/drawing/2014/main" id="{C139DABE-ED84-F759-45FD-D4DB39EF99A9}"/>
              </a:ext>
            </a:extLst>
          </p:cNvPr>
          <p:cNvSpPr/>
          <p:nvPr/>
        </p:nvSpPr>
        <p:spPr>
          <a:xfrm>
            <a:off x="-1899535" y="19145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43434848-7638-2B8F-9E97-64013E8BF611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7580C4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D69BA90-C05A-1249-F9D2-95767200C516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바라보기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: Heart Position</a:t>
            </a:r>
            <a:endParaRPr kumimoji="0" lang="en-US" altLang="ko-K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5779B196-3131-E1B3-39FB-CDDEB4731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2112" y="2312471"/>
            <a:ext cx="4381500" cy="3141596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4141FB84-3E4F-9E9E-7832-791E9AFB32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0065" y="2312471"/>
            <a:ext cx="4524130" cy="314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9777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F595B-40BF-8DAA-BCF9-2343E16B2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95DB376-272E-0C88-C81E-B24A1694B1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37F9F6-EBD8-5C0D-FD34-6B603AB9C9F6}"/>
              </a:ext>
            </a:extLst>
          </p:cNvPr>
          <p:cNvSpPr txBox="1"/>
          <p:nvPr/>
        </p:nvSpPr>
        <p:spPr>
          <a:xfrm>
            <a:off x="2598821" y="2147831"/>
            <a:ext cx="8061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</a:t>
            </a:r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집회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462435-745B-3ECC-80AB-C6EDC25435A9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(29p)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768390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0523B-670A-EFFC-A3FF-F559389E8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C3C86B6-0FA7-0F3E-A956-145F49B991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425921-01CC-1DCB-CBD0-3DB66FB85976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바이블 스퀘어 예배 가이드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(p.27)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1861EE-FFB6-8F9E-E8DA-BEC8DDC65ECD}"/>
              </a:ext>
            </a:extLst>
          </p:cNvPr>
          <p:cNvSpPr txBox="1"/>
          <p:nvPr/>
        </p:nvSpPr>
        <p:spPr>
          <a:xfrm>
            <a:off x="966292" y="2554550"/>
            <a:ext cx="103579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‘</a:t>
            </a:r>
            <a:r>
              <a:rPr kumimoji="1" lang="ko-KR" altLang="en-US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여는 예배</a:t>
            </a:r>
            <a:r>
              <a:rPr kumimoji="1" lang="en-US" altLang="ko-KR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’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바이블 스퀘어 캠프의 시작과 함께</a:t>
            </a:r>
            <a:r>
              <a:rPr kumimoji="1" lang="en-US" altLang="ko-KR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구약의 이야기를 따라 죄로 잃어버린 하나님의 형상을 다시 회복해 가는 여정을 여는 시간입니다</a:t>
            </a:r>
            <a:r>
              <a:rPr kumimoji="1" lang="en-US" altLang="ko-KR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</a:p>
          <a:p>
            <a:pPr marL="0" marR="0" lvl="0" indent="0" algn="just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sz="2400" dirty="0">
              <a:solidFill>
                <a:prstClr val="black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marL="0" marR="0" lvl="0" indent="0" algn="just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24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두 번의 </a:t>
            </a:r>
            <a:r>
              <a:rPr kumimoji="1" lang="en-US" altLang="ko-KR" sz="24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‘</a:t>
            </a:r>
            <a:r>
              <a:rPr kumimoji="1" lang="ko-KR" altLang="en-US" sz="24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집회</a:t>
            </a:r>
            <a:r>
              <a:rPr kumimoji="1" lang="en-US" altLang="ko-KR" sz="24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’</a:t>
            </a:r>
            <a:r>
              <a:rPr kumimoji="1" lang="ko-KR" altLang="en-US" sz="24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에서는 반복되는 죄로 흐려진 우리의 눈을 하나님이 새 언약과 회개의 은혜로 밝히시고</a:t>
            </a:r>
            <a:r>
              <a:rPr kumimoji="1" lang="en-US" altLang="ko-KR" sz="24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마음을 돌이켜 하나님과의 관계를 회복하도록 부르시는 그분의 음성에 응답하는 시간을 갖습니다</a:t>
            </a:r>
            <a:r>
              <a:rPr kumimoji="1" lang="en-US" altLang="ko-KR" sz="24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</a:p>
          <a:p>
            <a:pPr marL="0" marR="0" lvl="0" indent="0" algn="just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en-US" altLang="ko-KR" sz="240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marL="0" marR="0" lvl="0" indent="0" algn="just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‘</a:t>
            </a:r>
            <a:r>
              <a:rPr kumimoji="1" lang="ko-KR" altLang="en-US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닫는 예배</a:t>
            </a:r>
            <a:r>
              <a:rPr kumimoji="1" lang="en-US" altLang="ko-KR" sz="2400" b="1" dirty="0">
                <a:solidFill>
                  <a:prstClr val="black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’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하나님의 형상으로 </a:t>
            </a:r>
            <a:r>
              <a:rPr kumimoji="1" lang="ko-KR" altLang="en-US" sz="2400" dirty="0" err="1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부름받은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우리가 말씀을 품고 성령과 지혜로 살아가며</a:t>
            </a:r>
            <a:r>
              <a:rPr kumimoji="1" lang="en-US" altLang="ko-KR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하나님의 나라를 확장하는 삶으로 나아가도록 안내하는 시간입니다</a:t>
            </a:r>
            <a:r>
              <a:rPr kumimoji="1" lang="en-US" altLang="ko-KR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  <a:r>
              <a:rPr kumimoji="1" lang="ko-KR" altLang="en-US" sz="2400" dirty="0">
                <a:solidFill>
                  <a:prstClr val="black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</a:t>
            </a:r>
            <a:endParaRPr kumimoji="1" lang="en-US" altLang="ko-KR" sz="2400" dirty="0">
              <a:solidFill>
                <a:prstClr val="black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DCBEAF1A-0B27-2DE5-66DA-45FBBB2FBBF4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6" name="모서리가 둥근 직사각형 5">
            <a:extLst>
              <a:ext uri="{FF2B5EF4-FFF2-40B4-BE49-F238E27FC236}">
                <a16:creationId xmlns:a16="http://schemas.microsoft.com/office/drawing/2014/main" id="{C709513E-E09F-6783-168C-64489D15EF04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여는 예배</a:t>
            </a: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0C772002-3C3D-AA18-3EEF-F1695DC4AB19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첫째 날 집회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49B9EE0A-1350-4E8B-543E-037E107D49B1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닫는 예배</a:t>
            </a: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37F29113-A71A-281E-1CD6-D37A648B222F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둘째 날 집회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4BD703-CFBD-4ECB-00D7-6ADC2812112C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14FDBB-4783-2FE2-E2D2-DE4B5257E596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49022-C21B-6E03-4328-0F319315EE4D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705700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85564-059A-D513-A8A5-BD29C1250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15C965B3-8321-4CF2-31A9-A7488A381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F467C1-414F-D1B1-1A33-5B353DBE9E7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여는 예배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(p.30)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05C8FFD-8769-ED07-245A-3B4ED982B1E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EFD0CDD6-9F64-2721-C881-A68154EA19A8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틴즈웰컴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6" name="모서리가 둥근 직사각형 5">
            <a:extLst>
              <a:ext uri="{FF2B5EF4-FFF2-40B4-BE49-F238E27FC236}">
                <a16:creationId xmlns:a16="http://schemas.microsoft.com/office/drawing/2014/main" id="{57F3270C-1DC4-4E3D-7622-885DE5974F75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틴즈워십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557BBA3A-7CE0-4D40-065F-A9BDC21034EC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틴즈미션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69E40A22-317D-1D89-B9D5-EF0EE6B8D68D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틴즈스피치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FE102D12-C39B-D7BD-CD58-ECB88B365E97}"/>
              </a:ext>
            </a:extLst>
          </p:cNvPr>
          <p:cNvSpPr/>
          <p:nvPr/>
        </p:nvSpPr>
        <p:spPr>
          <a:xfrm>
            <a:off x="1072024" y="249671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카운트다운</a:t>
            </a:r>
          </a:p>
        </p:txBody>
      </p:sp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33C5F2AE-3E84-1B98-2A64-15A4579CF056}"/>
              </a:ext>
            </a:extLst>
          </p:cNvPr>
          <p:cNvSpPr/>
          <p:nvPr/>
        </p:nvSpPr>
        <p:spPr>
          <a:xfrm>
            <a:off x="3699564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예배부름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6" name="모서리가 둥근 직사각형 15">
            <a:extLst>
              <a:ext uri="{FF2B5EF4-FFF2-40B4-BE49-F238E27FC236}">
                <a16:creationId xmlns:a16="http://schemas.microsoft.com/office/drawing/2014/main" id="{C2300755-8531-87B6-B63D-E059EB798600}"/>
              </a:ext>
            </a:extLst>
          </p:cNvPr>
          <p:cNvSpPr/>
          <p:nvPr/>
        </p:nvSpPr>
        <p:spPr>
          <a:xfrm>
            <a:off x="8919270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주기도문</a:t>
            </a:r>
            <a:r>
              <a:rPr kumimoji="1" lang="en-US" altLang="ko-KR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축도</a:t>
            </a:r>
          </a:p>
        </p:txBody>
      </p:sp>
      <p:sp>
        <p:nvSpPr>
          <p:cNvPr id="17" name="모서리가 둥근 직사각형 16">
            <a:extLst>
              <a:ext uri="{FF2B5EF4-FFF2-40B4-BE49-F238E27FC236}">
                <a16:creationId xmlns:a16="http://schemas.microsoft.com/office/drawing/2014/main" id="{AC55F8B5-2158-29C6-126A-582D7C7EC59D}"/>
              </a:ext>
            </a:extLst>
          </p:cNvPr>
          <p:cNvSpPr/>
          <p:nvPr/>
        </p:nvSpPr>
        <p:spPr>
          <a:xfrm>
            <a:off x="3699564" y="316726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신앙고백</a:t>
            </a: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1B0A45F4-33EA-BAAA-9230-250C87001282}"/>
              </a:ext>
            </a:extLst>
          </p:cNvPr>
          <p:cNvSpPr/>
          <p:nvPr/>
        </p:nvSpPr>
        <p:spPr>
          <a:xfrm>
            <a:off x="3699564" y="384071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경배와 찬양</a:t>
            </a:r>
          </a:p>
        </p:txBody>
      </p:sp>
      <p:sp>
        <p:nvSpPr>
          <p:cNvPr id="19" name="모서리가 둥근 직사각형 18">
            <a:extLst>
              <a:ext uri="{FF2B5EF4-FFF2-40B4-BE49-F238E27FC236}">
                <a16:creationId xmlns:a16="http://schemas.microsoft.com/office/drawing/2014/main" id="{95EA259E-1A76-7813-0CFC-AF49FA13BC10}"/>
              </a:ext>
            </a:extLst>
          </p:cNvPr>
          <p:cNvSpPr/>
          <p:nvPr/>
        </p:nvSpPr>
        <p:spPr>
          <a:xfrm>
            <a:off x="6309417" y="248552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기도드림</a:t>
            </a:r>
          </a:p>
        </p:txBody>
      </p:sp>
      <p:sp>
        <p:nvSpPr>
          <p:cNvPr id="20" name="모서리가 둥근 직사각형 19">
            <a:extLst>
              <a:ext uri="{FF2B5EF4-FFF2-40B4-BE49-F238E27FC236}">
                <a16:creationId xmlns:a16="http://schemas.microsoft.com/office/drawing/2014/main" id="{A1E73078-BE17-5635-9BAB-203759A84E57}"/>
              </a:ext>
            </a:extLst>
          </p:cNvPr>
          <p:cNvSpPr/>
          <p:nvPr/>
        </p:nvSpPr>
        <p:spPr>
          <a:xfrm>
            <a:off x="6309417" y="315897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말씀봉독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1" name="모서리가 둥근 직사각형 20">
            <a:extLst>
              <a:ext uri="{FF2B5EF4-FFF2-40B4-BE49-F238E27FC236}">
                <a16:creationId xmlns:a16="http://schemas.microsoft.com/office/drawing/2014/main" id="{2EADC1E1-83E3-368F-4238-14BC40FC6199}"/>
              </a:ext>
            </a:extLst>
          </p:cNvPr>
          <p:cNvSpPr/>
          <p:nvPr/>
        </p:nvSpPr>
        <p:spPr>
          <a:xfrm>
            <a:off x="6309417" y="383243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말씀선포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F9E1D78-65C7-0AF6-810B-D208A8AE68FD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73C55D-BAEE-D6F8-ABBF-6B52F1870988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D9FB8B9-0DDB-0295-55E6-541C72D27C39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2" name="모서리가 둥근 직사각형 11">
            <a:extLst>
              <a:ext uri="{FF2B5EF4-FFF2-40B4-BE49-F238E27FC236}">
                <a16:creationId xmlns:a16="http://schemas.microsoft.com/office/drawing/2014/main" id="{92115C1E-C2F0-F93A-1EAF-C89EDC0788BB}"/>
              </a:ext>
            </a:extLst>
          </p:cNvPr>
          <p:cNvSpPr/>
          <p:nvPr/>
        </p:nvSpPr>
        <p:spPr>
          <a:xfrm>
            <a:off x="8919270" y="3167261"/>
            <a:ext cx="2274848" cy="1199919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마음열기</a:t>
            </a:r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</a:p>
          <a:p>
            <a:pPr algn="ctr"/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Thank you Card, Pray Card</a:t>
            </a:r>
            <a:endParaRPr kumimoji="1" lang="ko-KR" altLang="en-US" sz="2000" b="1" dirty="0">
              <a:solidFill>
                <a:srgbClr val="FF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14115855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CFAF7-B5C9-A16A-AA09-11DE1059F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8C27BAA-94C2-377C-FCA8-E588E4D1A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195A33-2564-BF26-88B7-FFBAE0857B3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여는 예배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(p.30)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A9B68493-099F-482E-19B6-4586218C490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081CA8F2-DB03-0AE4-41FA-50EA3980D2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86" t="14487" r="5002" b="15855"/>
          <a:stretch>
            <a:fillRect/>
          </a:stretch>
        </p:blipFill>
        <p:spPr>
          <a:xfrm>
            <a:off x="1230647" y="1906297"/>
            <a:ext cx="9762789" cy="4254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897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ACF43-D211-6457-FD97-A40F3BEB3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C6559341-32A3-674A-B35E-D850045F6C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915E60-DFA3-0F87-2F4C-F83B721A8F0D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첫째 날 집회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(p.38)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CC0BCDF7-5AAC-0FBB-B680-A95F5639B21C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20F700F1-AEB1-FAF1-4DCC-E3C2F1F6DBAA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틴즈웰컴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AC738852-568E-9D0A-D1F3-E4C99090F494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틴즈워십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DBFD946F-B96E-812F-438E-DCECE9EC4A38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틴즈미션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FF541EA4-9831-E951-B608-DE94A415EE77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틴즈스피치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7DBB71CE-56CE-53C6-2E5A-B5048870DABC}"/>
              </a:ext>
            </a:extLst>
          </p:cNvPr>
          <p:cNvSpPr/>
          <p:nvPr/>
        </p:nvSpPr>
        <p:spPr>
          <a:xfrm>
            <a:off x="1072024" y="2496713"/>
            <a:ext cx="2274848" cy="1199919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마음 바라보기</a:t>
            </a:r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Heart Position</a:t>
            </a:r>
            <a:endParaRPr kumimoji="1" lang="ko-KR" altLang="en-US" sz="2000" b="1" dirty="0">
              <a:solidFill>
                <a:srgbClr val="FF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368C0B03-2BEB-4CAE-7474-60D547ED8237}"/>
              </a:ext>
            </a:extLst>
          </p:cNvPr>
          <p:cNvSpPr/>
          <p:nvPr/>
        </p:nvSpPr>
        <p:spPr>
          <a:xfrm>
            <a:off x="3699564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예배부름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3" name="모서리가 둥근 직사각형 12">
            <a:extLst>
              <a:ext uri="{FF2B5EF4-FFF2-40B4-BE49-F238E27FC236}">
                <a16:creationId xmlns:a16="http://schemas.microsoft.com/office/drawing/2014/main" id="{B9F2DF9B-B2FE-E9CC-E9BE-87026F30B354}"/>
              </a:ext>
            </a:extLst>
          </p:cNvPr>
          <p:cNvSpPr/>
          <p:nvPr/>
        </p:nvSpPr>
        <p:spPr>
          <a:xfrm>
            <a:off x="8919270" y="3164314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주기도문</a:t>
            </a:r>
            <a:r>
              <a:rPr kumimoji="1" lang="en-US" altLang="ko-KR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축도</a:t>
            </a:r>
          </a:p>
        </p:txBody>
      </p:sp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9FAA620A-8F2F-63B7-25F6-8851B5B26B9F}"/>
              </a:ext>
            </a:extLst>
          </p:cNvPr>
          <p:cNvSpPr/>
          <p:nvPr/>
        </p:nvSpPr>
        <p:spPr>
          <a:xfrm>
            <a:off x="3699564" y="316726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신앙고백</a:t>
            </a:r>
          </a:p>
        </p:txBody>
      </p:sp>
      <p:sp>
        <p:nvSpPr>
          <p:cNvPr id="15" name="모서리가 둥근 직사각형 14">
            <a:extLst>
              <a:ext uri="{FF2B5EF4-FFF2-40B4-BE49-F238E27FC236}">
                <a16:creationId xmlns:a16="http://schemas.microsoft.com/office/drawing/2014/main" id="{1B2F189F-9C8B-FC8F-6097-510B7E971160}"/>
              </a:ext>
            </a:extLst>
          </p:cNvPr>
          <p:cNvSpPr/>
          <p:nvPr/>
        </p:nvSpPr>
        <p:spPr>
          <a:xfrm>
            <a:off x="3699564" y="384071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경배와 찬양</a:t>
            </a:r>
          </a:p>
        </p:txBody>
      </p:sp>
      <p:sp>
        <p:nvSpPr>
          <p:cNvPr id="16" name="모서리가 둥근 직사각형 15">
            <a:extLst>
              <a:ext uri="{FF2B5EF4-FFF2-40B4-BE49-F238E27FC236}">
                <a16:creationId xmlns:a16="http://schemas.microsoft.com/office/drawing/2014/main" id="{57E65F44-AEBB-E7C4-43E9-F172DABCD603}"/>
              </a:ext>
            </a:extLst>
          </p:cNvPr>
          <p:cNvSpPr/>
          <p:nvPr/>
        </p:nvSpPr>
        <p:spPr>
          <a:xfrm>
            <a:off x="6309417" y="248502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기도드림</a:t>
            </a:r>
          </a:p>
        </p:txBody>
      </p:sp>
      <p:sp>
        <p:nvSpPr>
          <p:cNvPr id="17" name="모서리가 둥근 직사각형 16">
            <a:extLst>
              <a:ext uri="{FF2B5EF4-FFF2-40B4-BE49-F238E27FC236}">
                <a16:creationId xmlns:a16="http://schemas.microsoft.com/office/drawing/2014/main" id="{940442FA-4790-C8B5-C37A-DD210FFD330E}"/>
              </a:ext>
            </a:extLst>
          </p:cNvPr>
          <p:cNvSpPr/>
          <p:nvPr/>
        </p:nvSpPr>
        <p:spPr>
          <a:xfrm>
            <a:off x="6309417" y="3158485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말씀봉독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DEBD19C2-50A6-55CC-1DF2-F969CB6076E5}"/>
              </a:ext>
            </a:extLst>
          </p:cNvPr>
          <p:cNvSpPr/>
          <p:nvPr/>
        </p:nvSpPr>
        <p:spPr>
          <a:xfrm>
            <a:off x="6309417" y="383194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말씀선포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9602C75-9091-3958-B40B-C3EBA4317154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97FC70E-A4DF-6BBF-5226-B6FC13D2B0B7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1B8DAE-5592-6705-5F4D-958704A698BA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3" name="모서리가 둥근 직사각형 22">
            <a:extLst>
              <a:ext uri="{FF2B5EF4-FFF2-40B4-BE49-F238E27FC236}">
                <a16:creationId xmlns:a16="http://schemas.microsoft.com/office/drawing/2014/main" id="{12C934A2-7F16-CF53-0D81-F674BF614901}"/>
              </a:ext>
            </a:extLst>
          </p:cNvPr>
          <p:cNvSpPr/>
          <p:nvPr/>
        </p:nvSpPr>
        <p:spPr>
          <a:xfrm>
            <a:off x="1072024" y="383986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카운트다운</a:t>
            </a:r>
          </a:p>
        </p:txBody>
      </p:sp>
      <p:sp>
        <p:nvSpPr>
          <p:cNvPr id="24" name="모서리가 둥근 직사각형 23">
            <a:extLst>
              <a:ext uri="{FF2B5EF4-FFF2-40B4-BE49-F238E27FC236}">
                <a16:creationId xmlns:a16="http://schemas.microsoft.com/office/drawing/2014/main" id="{3E106428-4E02-286B-34BC-BEFB11C35E8C}"/>
              </a:ext>
            </a:extLst>
          </p:cNvPr>
          <p:cNvSpPr/>
          <p:nvPr/>
        </p:nvSpPr>
        <p:spPr>
          <a:xfrm>
            <a:off x="8919270" y="248502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기도회</a:t>
            </a:r>
          </a:p>
        </p:txBody>
      </p:sp>
    </p:spTree>
    <p:extLst>
      <p:ext uri="{BB962C8B-B14F-4D97-AF65-F5344CB8AC3E}">
        <p14:creationId xmlns:p14="http://schemas.microsoft.com/office/powerpoint/2010/main" val="82080433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E8BA7A-AAFB-E2F4-3F30-9580F1ABE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FA8847FF-04A0-AF63-DCDF-1ABD4EEB3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01CBC7-C1D8-2B11-4DF3-89892B397EC1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첫째 날 집회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(p.38)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D40896C-DBB8-5098-10F2-E0C6A2C73979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19" name="그림 18">
            <a:extLst>
              <a:ext uri="{FF2B5EF4-FFF2-40B4-BE49-F238E27FC236}">
                <a16:creationId xmlns:a16="http://schemas.microsoft.com/office/drawing/2014/main" id="{3D93E407-DB96-35AF-B7DB-9486AE3F82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48" t="3234" r="5068" b="3553"/>
          <a:stretch>
            <a:fillRect/>
          </a:stretch>
        </p:blipFill>
        <p:spPr>
          <a:xfrm>
            <a:off x="2370156" y="1871068"/>
            <a:ext cx="7451688" cy="434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71654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743A70-BFF4-0719-C8A1-0646A7935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B16AA298-8F0E-925B-9DC6-549AD17B4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05E45F-844E-1261-4DC2-FC248153EF5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첫째 날 집회</a:t>
            </a: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</a:t>
            </a:r>
            <a:r>
              <a:rPr kumimoji="1" lang="en-US" altLang="ko-KR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-</a:t>
            </a: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기도회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(p.49)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A0BC6AE-9CE5-3C45-6670-DC4BB4F545A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20" name="모서리가 둥근 직사각형 19">
            <a:extLst>
              <a:ext uri="{FF2B5EF4-FFF2-40B4-BE49-F238E27FC236}">
                <a16:creationId xmlns:a16="http://schemas.microsoft.com/office/drawing/2014/main" id="{6FBA08EB-332B-6774-F281-819C0D024506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회개 기도</a:t>
            </a:r>
          </a:p>
        </p:txBody>
      </p:sp>
      <p:sp>
        <p:nvSpPr>
          <p:cNvPr id="21" name="모서리가 둥근 직사각형 20">
            <a:extLst>
              <a:ext uri="{FF2B5EF4-FFF2-40B4-BE49-F238E27FC236}">
                <a16:creationId xmlns:a16="http://schemas.microsoft.com/office/drawing/2014/main" id="{B6C2B8CC-F20F-141A-3594-7EF86059ACCA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감사 기도</a:t>
            </a:r>
          </a:p>
        </p:txBody>
      </p:sp>
      <p:sp>
        <p:nvSpPr>
          <p:cNvPr id="22" name="모서리가 둥근 직사각형 21">
            <a:extLst>
              <a:ext uri="{FF2B5EF4-FFF2-40B4-BE49-F238E27FC236}">
                <a16:creationId xmlns:a16="http://schemas.microsoft.com/office/drawing/2014/main" id="{E08648FF-E060-EA3B-3FE7-B9CCF0A65EF5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공동체 기도</a:t>
            </a:r>
          </a:p>
        </p:txBody>
      </p:sp>
      <p:sp>
        <p:nvSpPr>
          <p:cNvPr id="23" name="모서리가 둥근 직사각형 22">
            <a:extLst>
              <a:ext uri="{FF2B5EF4-FFF2-40B4-BE49-F238E27FC236}">
                <a16:creationId xmlns:a16="http://schemas.microsoft.com/office/drawing/2014/main" id="{60E61601-B456-28C5-6C8A-2D9A43AEFD53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결단 기도</a:t>
            </a:r>
          </a:p>
        </p:txBody>
      </p:sp>
      <p:sp>
        <p:nvSpPr>
          <p:cNvPr id="25" name="모서리가 둥근 직사각형 24">
            <a:extLst>
              <a:ext uri="{FF2B5EF4-FFF2-40B4-BE49-F238E27FC236}">
                <a16:creationId xmlns:a16="http://schemas.microsoft.com/office/drawing/2014/main" id="{807A9DAC-715A-062E-F596-51456788384A}"/>
              </a:ext>
            </a:extLst>
          </p:cNvPr>
          <p:cNvSpPr/>
          <p:nvPr/>
        </p:nvSpPr>
        <p:spPr>
          <a:xfrm>
            <a:off x="3699563" y="2490857"/>
            <a:ext cx="4844061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통성 기도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F8815C-703C-7487-3B31-77438FADFAAC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4B7BF15-EE19-011C-C04C-A142FC2EBDEA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941FED7-86C3-CA6B-0A22-498D5F582792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7" name="모서리가 둥근 직사각형 36">
            <a:extLst>
              <a:ext uri="{FF2B5EF4-FFF2-40B4-BE49-F238E27FC236}">
                <a16:creationId xmlns:a16="http://schemas.microsoft.com/office/drawing/2014/main" id="{A530F458-F0BF-D6AD-C7C6-FBA393A7D05A}"/>
              </a:ext>
            </a:extLst>
          </p:cNvPr>
          <p:cNvSpPr/>
          <p:nvPr/>
        </p:nvSpPr>
        <p:spPr>
          <a:xfrm>
            <a:off x="8919270" y="248502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공동체 기도</a:t>
            </a:r>
          </a:p>
        </p:txBody>
      </p:sp>
      <p:sp>
        <p:nvSpPr>
          <p:cNvPr id="38" name="모서리가 둥근 직사각형 37">
            <a:extLst>
              <a:ext uri="{FF2B5EF4-FFF2-40B4-BE49-F238E27FC236}">
                <a16:creationId xmlns:a16="http://schemas.microsoft.com/office/drawing/2014/main" id="{4E45B2FD-D0A7-80DA-B7B1-FD465BB2B934}"/>
              </a:ext>
            </a:extLst>
          </p:cNvPr>
          <p:cNvSpPr/>
          <p:nvPr/>
        </p:nvSpPr>
        <p:spPr>
          <a:xfrm>
            <a:off x="1072024" y="2490132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침묵 기도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EC8F8F2-B88C-8481-50DA-F4765861FCF0}"/>
              </a:ext>
            </a:extLst>
          </p:cNvPr>
          <p:cNvSpPr txBox="1"/>
          <p:nvPr/>
        </p:nvSpPr>
        <p:spPr>
          <a:xfrm>
            <a:off x="1072024" y="3484376"/>
            <a:ext cx="10122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인도자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기도 방식과 기도 제목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시간을 미리 제시하여 청소년들이 전체 흐름을 이해하고 함께 따라올 수 있도록 한다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</a:p>
          <a:p>
            <a:pPr algn="just"/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인도자와 찬양팀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은 앞으로 나온 청소년들을 돌보고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</a:t>
            </a:r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조별 교사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조원들을 위해 </a:t>
            </a:r>
            <a:r>
              <a:rPr kumimoji="1" lang="ko-KR" altLang="en-US" sz="2400" dirty="0" err="1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중보하며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</a:t>
            </a:r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보조 교사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들은 기도에 어려움을 느끼는 청소년 곁에서 기도한다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  <a:endParaRPr kumimoji="1" lang="ko-KR" altLang="en-US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1925072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60C88-0EFA-9C41-518E-EFA851012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ABEF3131-7B00-CEE4-9811-1D4405821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4ED631-AC7B-CAD3-7C2C-F11A3662332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둘째 날 집회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(p.52)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8D6CD7A7-6B63-804E-A9AA-EA48C9A18029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78078338-E8DD-2F14-1218-A370C507A329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틴즈웰컴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075A3754-93BA-A364-761B-50250C3DDB3B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틴즈워십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65950069-6F6D-BCAA-BD2F-C88498A1D39A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틴즈미션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12708208-C79C-3599-312E-DFDA340DCEA6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틴즈스피치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B04D9638-0B21-001D-928F-D191CA17B0DD}"/>
              </a:ext>
            </a:extLst>
          </p:cNvPr>
          <p:cNvSpPr/>
          <p:nvPr/>
        </p:nvSpPr>
        <p:spPr>
          <a:xfrm>
            <a:off x="1072024" y="2496713"/>
            <a:ext cx="2274848" cy="1199919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마음 깊이 담기</a:t>
            </a:r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</a:p>
          <a:p>
            <a:pPr algn="ctr"/>
            <a:r>
              <a:rPr kumimoji="1" lang="en-US" altLang="ko-KR" sz="2000" b="1" dirty="0">
                <a:solidFill>
                  <a:srgbClr val="FF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Thank you Card, Pray Card</a:t>
            </a:r>
            <a:endParaRPr kumimoji="1" lang="ko-KR" altLang="en-US" sz="2000" b="1" dirty="0">
              <a:solidFill>
                <a:srgbClr val="FF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7E43B63A-AF29-6DE2-CB93-4C32B9B98CFD}"/>
              </a:ext>
            </a:extLst>
          </p:cNvPr>
          <p:cNvSpPr/>
          <p:nvPr/>
        </p:nvSpPr>
        <p:spPr>
          <a:xfrm>
            <a:off x="3699564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예배부름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3" name="모서리가 둥근 직사각형 12">
            <a:extLst>
              <a:ext uri="{FF2B5EF4-FFF2-40B4-BE49-F238E27FC236}">
                <a16:creationId xmlns:a16="http://schemas.microsoft.com/office/drawing/2014/main" id="{1C0300F3-E84A-36D0-897A-20DC7B18C053}"/>
              </a:ext>
            </a:extLst>
          </p:cNvPr>
          <p:cNvSpPr/>
          <p:nvPr/>
        </p:nvSpPr>
        <p:spPr>
          <a:xfrm>
            <a:off x="8919270" y="3164314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주기도문</a:t>
            </a:r>
            <a:r>
              <a:rPr kumimoji="1" lang="en-US" altLang="ko-KR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축도</a:t>
            </a:r>
          </a:p>
        </p:txBody>
      </p:sp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143E59F1-2FE1-18CC-FB9C-75801C8932E0}"/>
              </a:ext>
            </a:extLst>
          </p:cNvPr>
          <p:cNvSpPr/>
          <p:nvPr/>
        </p:nvSpPr>
        <p:spPr>
          <a:xfrm>
            <a:off x="3699564" y="316726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신앙고백</a:t>
            </a:r>
          </a:p>
        </p:txBody>
      </p:sp>
      <p:sp>
        <p:nvSpPr>
          <p:cNvPr id="15" name="모서리가 둥근 직사각형 14">
            <a:extLst>
              <a:ext uri="{FF2B5EF4-FFF2-40B4-BE49-F238E27FC236}">
                <a16:creationId xmlns:a16="http://schemas.microsoft.com/office/drawing/2014/main" id="{78BBA30C-5FEB-83F3-7DE8-0B7D92D1B957}"/>
              </a:ext>
            </a:extLst>
          </p:cNvPr>
          <p:cNvSpPr/>
          <p:nvPr/>
        </p:nvSpPr>
        <p:spPr>
          <a:xfrm>
            <a:off x="3699564" y="384071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경배와 찬양</a:t>
            </a:r>
          </a:p>
        </p:txBody>
      </p:sp>
      <p:sp>
        <p:nvSpPr>
          <p:cNvPr id="16" name="모서리가 둥근 직사각형 15">
            <a:extLst>
              <a:ext uri="{FF2B5EF4-FFF2-40B4-BE49-F238E27FC236}">
                <a16:creationId xmlns:a16="http://schemas.microsoft.com/office/drawing/2014/main" id="{2C836AF3-C748-99D1-AE33-DE72E047CF8B}"/>
              </a:ext>
            </a:extLst>
          </p:cNvPr>
          <p:cNvSpPr/>
          <p:nvPr/>
        </p:nvSpPr>
        <p:spPr>
          <a:xfrm>
            <a:off x="6309417" y="252204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기도드림</a:t>
            </a:r>
          </a:p>
        </p:txBody>
      </p:sp>
      <p:sp>
        <p:nvSpPr>
          <p:cNvPr id="17" name="모서리가 둥근 직사각형 16">
            <a:extLst>
              <a:ext uri="{FF2B5EF4-FFF2-40B4-BE49-F238E27FC236}">
                <a16:creationId xmlns:a16="http://schemas.microsoft.com/office/drawing/2014/main" id="{F65DB11F-2C11-3F80-B21A-98E8327DC816}"/>
              </a:ext>
            </a:extLst>
          </p:cNvPr>
          <p:cNvSpPr/>
          <p:nvPr/>
        </p:nvSpPr>
        <p:spPr>
          <a:xfrm>
            <a:off x="6309417" y="319549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말씀봉독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2107DA72-931C-7E27-57B1-275095E30260}"/>
              </a:ext>
            </a:extLst>
          </p:cNvPr>
          <p:cNvSpPr/>
          <p:nvPr/>
        </p:nvSpPr>
        <p:spPr>
          <a:xfrm>
            <a:off x="6309417" y="38689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말씀선포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5604ED-9363-0B8E-C5B9-CB59F90DAB35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670AF0-93F3-8107-837B-A381196878B2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ADE06F-B3B6-3F38-F421-1A439FC511EA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2" name="모서리가 둥근 직사각형 21">
            <a:extLst>
              <a:ext uri="{FF2B5EF4-FFF2-40B4-BE49-F238E27FC236}">
                <a16:creationId xmlns:a16="http://schemas.microsoft.com/office/drawing/2014/main" id="{37733674-FE0E-8EAB-4802-06E8F9384B1C}"/>
              </a:ext>
            </a:extLst>
          </p:cNvPr>
          <p:cNvSpPr/>
          <p:nvPr/>
        </p:nvSpPr>
        <p:spPr>
          <a:xfrm>
            <a:off x="1072024" y="383986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카운트다운</a:t>
            </a:r>
          </a:p>
        </p:txBody>
      </p:sp>
      <p:sp>
        <p:nvSpPr>
          <p:cNvPr id="23" name="모서리가 둥근 직사각형 22">
            <a:extLst>
              <a:ext uri="{FF2B5EF4-FFF2-40B4-BE49-F238E27FC236}">
                <a16:creationId xmlns:a16="http://schemas.microsoft.com/office/drawing/2014/main" id="{A75C50B7-538B-0776-A433-528E9EF1859B}"/>
              </a:ext>
            </a:extLst>
          </p:cNvPr>
          <p:cNvSpPr/>
          <p:nvPr/>
        </p:nvSpPr>
        <p:spPr>
          <a:xfrm>
            <a:off x="8919270" y="248502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기도회</a:t>
            </a:r>
          </a:p>
        </p:txBody>
      </p:sp>
    </p:spTree>
    <p:extLst>
      <p:ext uri="{BB962C8B-B14F-4D97-AF65-F5344CB8AC3E}">
        <p14:creationId xmlns:p14="http://schemas.microsoft.com/office/powerpoint/2010/main" val="28129264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70539-B38D-AB95-EACD-427BB60ED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95A86CA-0359-A200-218E-61E973A5E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0EBA2A-CA02-7C15-B971-FC7530BEC84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둘째 날 집회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(p.52)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0B462C5C-505C-A069-E8EE-58BC0B6C4B64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24" name="그림 23">
            <a:extLst>
              <a:ext uri="{FF2B5EF4-FFF2-40B4-BE49-F238E27FC236}">
                <a16:creationId xmlns:a16="http://schemas.microsoft.com/office/drawing/2014/main" id="{4444CD36-C567-5AA1-BA05-EF8F58931F9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21" t="3817" r="4883" b="3556"/>
          <a:stretch>
            <a:fillRect/>
          </a:stretch>
        </p:blipFill>
        <p:spPr>
          <a:xfrm>
            <a:off x="2355503" y="1871229"/>
            <a:ext cx="7480992" cy="432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7297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96CF1-B1F0-240A-D350-171A0899B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BB3D2CB5-77B4-2D88-558F-7DC5DA9EE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C83470-B6DA-6A93-4695-12E3F21C98E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둘째 날 집회 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기도회</a:t>
            </a: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(p.60)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9F787C96-E4A8-3BD6-2BD6-DB1B3E57408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44C727AB-91E3-9F70-7D73-52472632FD95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회개 기도</a:t>
            </a: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199506A2-89C2-AEC3-4D11-2DFFE378F03E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감사 기도</a:t>
            </a: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5CA3D5F6-22AC-AC2E-01C4-EF0131D8816E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공동체 기도</a:t>
            </a: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D927E8D3-8115-5525-A5AB-4DF3B4582D3F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결단 기도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728F939E-F1AB-0BE5-D938-9F7D2C26E1C7}"/>
              </a:ext>
            </a:extLst>
          </p:cNvPr>
          <p:cNvSpPr/>
          <p:nvPr/>
        </p:nvSpPr>
        <p:spPr>
          <a:xfrm>
            <a:off x="3699563" y="2490857"/>
            <a:ext cx="4844061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통성 기도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BEC438-C4C2-2A4D-2972-FDA8177DFF74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1D6C85-B5CA-D443-E6CD-B749E21427A5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47E3ED-8AC5-8498-DBCF-89EB8AA66F29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AEE407E3-7FBB-A66F-033B-642C24DFD66D}"/>
              </a:ext>
            </a:extLst>
          </p:cNvPr>
          <p:cNvSpPr/>
          <p:nvPr/>
        </p:nvSpPr>
        <p:spPr>
          <a:xfrm>
            <a:off x="8919270" y="248502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공동체 기도</a:t>
            </a:r>
          </a:p>
        </p:txBody>
      </p:sp>
      <p:sp>
        <p:nvSpPr>
          <p:cNvPr id="15" name="모서리가 둥근 직사각형 14">
            <a:extLst>
              <a:ext uri="{FF2B5EF4-FFF2-40B4-BE49-F238E27FC236}">
                <a16:creationId xmlns:a16="http://schemas.microsoft.com/office/drawing/2014/main" id="{1EE5A3D2-983A-FE6E-13D4-CA917A026D7E}"/>
              </a:ext>
            </a:extLst>
          </p:cNvPr>
          <p:cNvSpPr/>
          <p:nvPr/>
        </p:nvSpPr>
        <p:spPr>
          <a:xfrm>
            <a:off x="1072024" y="2490132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침묵 기도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573632-C68D-1494-D2C0-4D259B60E078}"/>
              </a:ext>
            </a:extLst>
          </p:cNvPr>
          <p:cNvSpPr txBox="1"/>
          <p:nvPr/>
        </p:nvSpPr>
        <p:spPr>
          <a:xfrm>
            <a:off x="1072024" y="3484376"/>
            <a:ext cx="10122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인도자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기도 방식과 기도 제목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시간을 미리 제시하여 청소년들이 전체 흐름을 이해하고 함께 따라올 수 있도록 한다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</a:p>
          <a:p>
            <a:pPr algn="just"/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인도자와 찬양팀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은 앞으로 나온 청소년들을 돌보고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</a:t>
            </a:r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조별 교사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는 조원들을 위해 </a:t>
            </a:r>
            <a:r>
              <a:rPr kumimoji="1" lang="ko-KR" altLang="en-US" sz="2400" dirty="0" err="1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중보하며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,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 </a:t>
            </a:r>
            <a:endParaRPr kumimoji="1" lang="en-US" altLang="ko-KR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  <a:p>
            <a:pPr algn="just"/>
            <a:r>
              <a:rPr kumimoji="1" lang="en-US" altLang="ko-KR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24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보조 교사</a:t>
            </a:r>
            <a:r>
              <a:rPr kumimoji="1" lang="ko-KR" altLang="en-US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들은 기도에 어려움을 느끼는 청소년 곁에서 기도한다</a:t>
            </a:r>
            <a:r>
              <a:rPr kumimoji="1" lang="en-US" altLang="ko-KR" sz="2400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.</a:t>
            </a:r>
            <a:endParaRPr kumimoji="1" lang="ko-KR" altLang="en-US" sz="2400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1209638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592A5-CE0B-DF37-A2F7-D4A3C7CA01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12C639A-E756-C96D-88BE-356EC5CFA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F2B04C-9AA7-B40A-704F-3A8C07E0C520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닫는 예배</a:t>
            </a: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(p.63)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E301481C-3016-2AD7-E25C-DB17F5E7F85B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36262172-5AD6-0020-1C7D-471C78BA1C0A}"/>
              </a:ext>
            </a:extLst>
          </p:cNvPr>
          <p:cNvSpPr/>
          <p:nvPr/>
        </p:nvSpPr>
        <p:spPr>
          <a:xfrm>
            <a:off x="107202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틴즈웰컴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479932B8-8A6E-B2FA-FCB8-2C343C92DFA7}"/>
              </a:ext>
            </a:extLst>
          </p:cNvPr>
          <p:cNvSpPr/>
          <p:nvPr/>
        </p:nvSpPr>
        <p:spPr>
          <a:xfrm>
            <a:off x="3699564" y="1814453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틴즈워십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4D92A407-B81C-140C-2DC8-A4B72BBFF8B5}"/>
              </a:ext>
            </a:extLst>
          </p:cNvPr>
          <p:cNvSpPr/>
          <p:nvPr/>
        </p:nvSpPr>
        <p:spPr>
          <a:xfrm>
            <a:off x="8919270" y="1814451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틴즈미션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C11979F2-8C1A-E865-320C-6034CAD2D3D3}"/>
              </a:ext>
            </a:extLst>
          </p:cNvPr>
          <p:cNvSpPr/>
          <p:nvPr/>
        </p:nvSpPr>
        <p:spPr>
          <a:xfrm>
            <a:off x="6309417" y="1814452"/>
            <a:ext cx="2274848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틴즈스피치</a:t>
            </a:r>
            <a:endParaRPr kumimoji="1" lang="ko-KR" altLang="en-US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874B8818-92EE-25B2-E307-7F77CB9B0E51}"/>
              </a:ext>
            </a:extLst>
          </p:cNvPr>
          <p:cNvSpPr/>
          <p:nvPr/>
        </p:nvSpPr>
        <p:spPr>
          <a:xfrm>
            <a:off x="1072024" y="249671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카운트다운</a:t>
            </a: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8E2E200C-038C-05DF-5FAE-96EC5D288C50}"/>
              </a:ext>
            </a:extLst>
          </p:cNvPr>
          <p:cNvSpPr/>
          <p:nvPr/>
        </p:nvSpPr>
        <p:spPr>
          <a:xfrm>
            <a:off x="3699564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예배부름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3" name="모서리가 둥근 직사각형 12">
            <a:extLst>
              <a:ext uri="{FF2B5EF4-FFF2-40B4-BE49-F238E27FC236}">
                <a16:creationId xmlns:a16="http://schemas.microsoft.com/office/drawing/2014/main" id="{91B7344D-3638-4B9C-FFA5-3327CD7CB913}"/>
              </a:ext>
            </a:extLst>
          </p:cNvPr>
          <p:cNvSpPr/>
          <p:nvPr/>
        </p:nvSpPr>
        <p:spPr>
          <a:xfrm>
            <a:off x="8919270" y="2490857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주기도문</a:t>
            </a:r>
            <a:r>
              <a:rPr kumimoji="1" lang="en-US" altLang="ko-KR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축도</a:t>
            </a:r>
          </a:p>
        </p:txBody>
      </p:sp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8E93D5B2-A3C4-51FC-F602-08E66DDB5DE6}"/>
              </a:ext>
            </a:extLst>
          </p:cNvPr>
          <p:cNvSpPr/>
          <p:nvPr/>
        </p:nvSpPr>
        <p:spPr>
          <a:xfrm>
            <a:off x="3699564" y="316726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신앙고백</a:t>
            </a:r>
          </a:p>
        </p:txBody>
      </p:sp>
      <p:sp>
        <p:nvSpPr>
          <p:cNvPr id="15" name="모서리가 둥근 직사각형 14">
            <a:extLst>
              <a:ext uri="{FF2B5EF4-FFF2-40B4-BE49-F238E27FC236}">
                <a16:creationId xmlns:a16="http://schemas.microsoft.com/office/drawing/2014/main" id="{9E967A26-2CA8-C71E-A54E-DC65576DFFCF}"/>
              </a:ext>
            </a:extLst>
          </p:cNvPr>
          <p:cNvSpPr/>
          <p:nvPr/>
        </p:nvSpPr>
        <p:spPr>
          <a:xfrm>
            <a:off x="3699564" y="384071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경배와 찬양</a:t>
            </a:r>
          </a:p>
        </p:txBody>
      </p:sp>
      <p:sp>
        <p:nvSpPr>
          <p:cNvPr id="16" name="모서리가 둥근 직사각형 15">
            <a:extLst>
              <a:ext uri="{FF2B5EF4-FFF2-40B4-BE49-F238E27FC236}">
                <a16:creationId xmlns:a16="http://schemas.microsoft.com/office/drawing/2014/main" id="{F4EE3241-E17C-BC58-1F2B-8948F4B2BC3E}"/>
              </a:ext>
            </a:extLst>
          </p:cNvPr>
          <p:cNvSpPr/>
          <p:nvPr/>
        </p:nvSpPr>
        <p:spPr>
          <a:xfrm>
            <a:off x="6309417" y="2496713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기도드림</a:t>
            </a:r>
          </a:p>
        </p:txBody>
      </p:sp>
      <p:sp>
        <p:nvSpPr>
          <p:cNvPr id="17" name="모서리가 둥근 직사각형 16">
            <a:extLst>
              <a:ext uri="{FF2B5EF4-FFF2-40B4-BE49-F238E27FC236}">
                <a16:creationId xmlns:a16="http://schemas.microsoft.com/office/drawing/2014/main" id="{570BBE03-6DE2-E38C-E1BE-7704E3A2499D}"/>
              </a:ext>
            </a:extLst>
          </p:cNvPr>
          <p:cNvSpPr/>
          <p:nvPr/>
        </p:nvSpPr>
        <p:spPr>
          <a:xfrm>
            <a:off x="6309417" y="3170171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말씀봉독</a:t>
            </a:r>
            <a:endParaRPr kumimoji="1" lang="ko-KR" altLang="en-US" sz="20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B9B947CE-BE75-C055-879C-CD2649FCFE9D}"/>
              </a:ext>
            </a:extLst>
          </p:cNvPr>
          <p:cNvSpPr/>
          <p:nvPr/>
        </p:nvSpPr>
        <p:spPr>
          <a:xfrm>
            <a:off x="6309417" y="3843629"/>
            <a:ext cx="2274848" cy="52937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말씀선포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7668F2-949F-5172-A69B-70038D2D745B}"/>
              </a:ext>
            </a:extLst>
          </p:cNvPr>
          <p:cNvSpPr txBox="1"/>
          <p:nvPr/>
        </p:nvSpPr>
        <p:spPr>
          <a:xfrm>
            <a:off x="3329953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97F76B-BD40-36C8-C86B-0FCCE2A9CB0B}"/>
              </a:ext>
            </a:extLst>
          </p:cNvPr>
          <p:cNvSpPr txBox="1"/>
          <p:nvPr/>
        </p:nvSpPr>
        <p:spPr>
          <a:xfrm>
            <a:off x="5941855" y="1848306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9FE3794-FAC5-E907-182E-41B75D3930A2}"/>
              </a:ext>
            </a:extLst>
          </p:cNvPr>
          <p:cNvSpPr txBox="1"/>
          <p:nvPr/>
        </p:nvSpPr>
        <p:spPr>
          <a:xfrm>
            <a:off x="8543625" y="1845638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61416948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7ECE8-7B69-6118-75CE-A01ED2086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8BDEE71-8D05-0DD2-C046-3970849A0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5721D9-DC9E-73E9-6B4D-30E52139320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닫는 예배</a:t>
            </a:r>
            <a:r>
              <a:rPr kumimoji="1" lang="ko-KR" altLang="en-US" sz="44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</a:t>
            </a:r>
            <a:r>
              <a:rPr kumimoji="1" lang="en-US" altLang="ko-KR" sz="2800" b="0" i="0" u="none" strike="noStrike" kern="1200" cap="none" spc="0" normalizeH="0" baseline="0" noProof="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(p.63)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4A4D7713-1C42-6978-C424-0F198102157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22" name="그림 21">
            <a:extLst>
              <a:ext uri="{FF2B5EF4-FFF2-40B4-BE49-F238E27FC236}">
                <a16:creationId xmlns:a16="http://schemas.microsoft.com/office/drawing/2014/main" id="{9FA441B1-0F1A-68F8-CC8A-4A02DA63CF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69" t="13943" r="5070" b="15858"/>
          <a:stretch>
            <a:fillRect/>
          </a:stretch>
        </p:blipFill>
        <p:spPr>
          <a:xfrm>
            <a:off x="1077506" y="1806672"/>
            <a:ext cx="10036987" cy="440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12694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1E733-4C91-8806-E937-0864743EA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5CDCB82-2D4D-998D-D9B4-CD278C4914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2D81E9-88CB-AB50-6355-2407929DE92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집회의 포인트</a:t>
            </a:r>
            <a:endParaRPr kumimoji="1" lang="ko-Kore-KR" altLang="en-US" sz="4400" b="0" i="0" u="none" strike="noStrike" kern="1200" cap="none" spc="0" normalizeH="0" baseline="0" noProof="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F3BF44FB-FCEC-71DD-943A-7D797195075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CF1A9E-BBBA-8541-1428-7C7F7B81C523}"/>
              </a:ext>
            </a:extLst>
          </p:cNvPr>
          <p:cNvSpPr txBox="1"/>
          <p:nvPr/>
        </p:nvSpPr>
        <p:spPr>
          <a:xfrm>
            <a:off x="930850" y="2059211"/>
            <a:ext cx="106500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1.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전체적인 구약의 흐름 속에서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571500" indent="-571500">
              <a:buFontTx/>
              <a:buChar char="-"/>
            </a:pP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2.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예배와 집회의 구분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571500" indent="-571500">
              <a:buFontTx/>
              <a:buChar char="-"/>
            </a:pP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3.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상설 프로그램과의 연계성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4.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기도회의 흐름과 분위기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74547583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42840-D87F-4C17-5858-A26F9D2FF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7D83DB3-C36B-CD0C-A99E-2181CB7A0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407A7-4F68-600F-4B46-B01C1BA5E879}"/>
              </a:ext>
            </a:extLst>
          </p:cNvPr>
          <p:cNvSpPr txBox="1"/>
          <p:nvPr/>
        </p:nvSpPr>
        <p:spPr>
          <a:xfrm>
            <a:off x="2125374" y="2147831"/>
            <a:ext cx="9007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캠프 후</a:t>
            </a:r>
            <a:r>
              <a:rPr kumimoji="1" lang="en-US" altLang="ko-KR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 </a:t>
            </a:r>
            <a:r>
              <a:rPr kumimoji="1" lang="ko-KR" alt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NanumSquareRound ExtraBold" panose="020B0600000101010101" pitchFamily="34" charset="-127"/>
                <a:ea typeface="NanumSquareRound ExtraBold" panose="020B0600000101010101" pitchFamily="34" charset="-127"/>
                <a:cs typeface="+mn-cs"/>
              </a:rPr>
              <a:t>프로그램</a:t>
            </a:r>
            <a:endParaRPr kumimoji="1" lang="ko-Kore-KR" altLang="en-US" sz="9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6C1A81-E360-308C-A795-866D7D3DB48E}"/>
              </a:ext>
            </a:extLst>
          </p:cNvPr>
          <p:cNvSpPr txBox="1"/>
          <p:nvPr/>
        </p:nvSpPr>
        <p:spPr>
          <a:xfrm>
            <a:off x="1651928" y="3980176"/>
            <a:ext cx="9954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SCENE: </a:t>
            </a:r>
            <a:r>
              <a:rPr kumimoji="0" lang="en-US" altLang="ko-K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나의</a:t>
            </a:r>
            <a:r>
              <a:rPr kumimoji="0" lang="en-US" altLang="ko-KR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</a:t>
            </a:r>
            <a:r>
              <a:rPr kumimoji="0" lang="en-US" altLang="ko-KR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한 </a:t>
            </a:r>
            <a:r>
              <a:rPr kumimoji="0" lang="en-US" altLang="ko-K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장면</a:t>
            </a:r>
            <a:r>
              <a:rPr kumimoji="0" lang="en-US" altLang="ko-KR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 (</a:t>
            </a:r>
            <a:r>
              <a:rPr kumimoji="0" lang="en-US" altLang="ko-KR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소그룹</a:t>
            </a:r>
            <a:r>
              <a:rPr kumimoji="0" lang="en-US" altLang="ko-KR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· 30분)</a:t>
            </a:r>
            <a:endParaRPr kumimoji="1" lang="ko-Kore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298073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B81D412E-1BFA-8C41-8069-41D5C6931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Shape 2">
            <a:extLst>
              <a:ext uri="{FF2B5EF4-FFF2-40B4-BE49-F238E27FC236}">
                <a16:creationId xmlns:a16="http://schemas.microsoft.com/office/drawing/2014/main" id="{D4123975-E59A-5AF1-138C-B0FBF2A34879}"/>
              </a:ext>
            </a:extLst>
          </p:cNvPr>
          <p:cNvSpPr/>
          <p:nvPr/>
        </p:nvSpPr>
        <p:spPr>
          <a:xfrm>
            <a:off x="881123" y="2120011"/>
            <a:ext cx="9595373" cy="589585"/>
          </a:xfrm>
          <a:prstGeom prst="rect">
            <a:avLst/>
          </a:prstGeom>
          <a:solidFill>
            <a:srgbClr val="93B8DD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A254AD76-3A2F-D0F4-881C-1E5DF3E52BC9}"/>
              </a:ext>
            </a:extLst>
          </p:cNvPr>
          <p:cNvSpPr/>
          <p:nvPr/>
        </p:nvSpPr>
        <p:spPr>
          <a:xfrm>
            <a:off x="1037569" y="2141450"/>
            <a:ext cx="9282480" cy="5359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[목표] 캠프에서 마음에 남은 한 장면을 돌아보며, 자신의 신앙 경험과 느낀 마음을 말로 표현할 수 있다.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" name="Shape 4">
            <a:extLst>
              <a:ext uri="{FF2B5EF4-FFF2-40B4-BE49-F238E27FC236}">
                <a16:creationId xmlns:a16="http://schemas.microsoft.com/office/drawing/2014/main" id="{E8CF6C2F-C412-D61E-3D51-2AAC4C435703}"/>
              </a:ext>
            </a:extLst>
          </p:cNvPr>
          <p:cNvSpPr/>
          <p:nvPr/>
        </p:nvSpPr>
        <p:spPr>
          <a:xfrm>
            <a:off x="881123" y="2870391"/>
            <a:ext cx="4484794" cy="1251671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6" name="Shape 5">
            <a:extLst>
              <a:ext uri="{FF2B5EF4-FFF2-40B4-BE49-F238E27FC236}">
                <a16:creationId xmlns:a16="http://schemas.microsoft.com/office/drawing/2014/main" id="{C26E656B-886E-E456-CAC3-A20AC545C651}"/>
              </a:ext>
            </a:extLst>
          </p:cNvPr>
          <p:cNvSpPr/>
          <p:nvPr/>
        </p:nvSpPr>
        <p:spPr>
          <a:xfrm>
            <a:off x="881122" y="2870392"/>
            <a:ext cx="83439" cy="1243804"/>
          </a:xfrm>
          <a:prstGeom prst="rect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7" name="Text 6">
            <a:extLst>
              <a:ext uri="{FF2B5EF4-FFF2-40B4-BE49-F238E27FC236}">
                <a16:creationId xmlns:a16="http://schemas.microsoft.com/office/drawing/2014/main" id="{73A0E2F5-15DF-BCF3-1B1D-E049F146A8A4}"/>
              </a:ext>
            </a:extLst>
          </p:cNvPr>
          <p:cNvSpPr/>
          <p:nvPr/>
        </p:nvSpPr>
        <p:spPr>
          <a:xfrm>
            <a:off x="1068859" y="2923990"/>
            <a:ext cx="4192761" cy="3141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준비물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8" name="Text 7">
            <a:extLst>
              <a:ext uri="{FF2B5EF4-FFF2-40B4-BE49-F238E27FC236}">
                <a16:creationId xmlns:a16="http://schemas.microsoft.com/office/drawing/2014/main" id="{83A19E52-B56C-CE01-E676-E850E793ABE1}"/>
              </a:ext>
            </a:extLst>
          </p:cNvPr>
          <p:cNvSpPr/>
          <p:nvPr/>
        </p:nvSpPr>
        <p:spPr>
          <a:xfrm>
            <a:off x="1068859" y="3313180"/>
            <a:ext cx="4192761" cy="6753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캠프 엠블럼 (출력 후 코팅 → 마이크에 부착)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마이크, 촬영도구(스마트폰/카메라), 삼각대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19A3B8B8-91DA-C03C-B388-39D5EB087C6C}"/>
              </a:ext>
            </a:extLst>
          </p:cNvPr>
          <p:cNvSpPr/>
          <p:nvPr/>
        </p:nvSpPr>
        <p:spPr>
          <a:xfrm>
            <a:off x="881123" y="4310815"/>
            <a:ext cx="4484794" cy="107197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908A547C-3FFD-38AC-80EC-27385AB2DB50}"/>
              </a:ext>
            </a:extLst>
          </p:cNvPr>
          <p:cNvSpPr/>
          <p:nvPr/>
        </p:nvSpPr>
        <p:spPr>
          <a:xfrm>
            <a:off x="881123" y="4310815"/>
            <a:ext cx="73008" cy="1071972"/>
          </a:xfrm>
          <a:prstGeom prst="rect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D6AA42D0-5E8A-298F-E251-C959612284B9}"/>
              </a:ext>
            </a:extLst>
          </p:cNvPr>
          <p:cNvSpPr/>
          <p:nvPr/>
        </p:nvSpPr>
        <p:spPr>
          <a:xfrm>
            <a:off x="1037569" y="4382078"/>
            <a:ext cx="4589091" cy="321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진행자 안내 멘트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17044AA3-4204-D57E-80DD-2891263F2FDC}"/>
              </a:ext>
            </a:extLst>
          </p:cNvPr>
          <p:cNvSpPr/>
          <p:nvPr/>
        </p:nvSpPr>
        <p:spPr>
          <a:xfrm>
            <a:off x="1037569" y="4718164"/>
            <a:ext cx="4224051" cy="621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"잘해야 할 필요도 없고, 멋있게 말하지 않아도 괜찮습니다.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여러분의 진솔한 마음과 인상 깊은 순간을 나누어 주세요."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32" name="Shape 12">
            <a:extLst>
              <a:ext uri="{FF2B5EF4-FFF2-40B4-BE49-F238E27FC236}">
                <a16:creationId xmlns:a16="http://schemas.microsoft.com/office/drawing/2014/main" id="{1432EB23-1942-CC2D-7D2E-57F9FCE6EFF3}"/>
              </a:ext>
            </a:extLst>
          </p:cNvPr>
          <p:cNvSpPr/>
          <p:nvPr/>
        </p:nvSpPr>
        <p:spPr>
          <a:xfrm>
            <a:off x="5741388" y="2945746"/>
            <a:ext cx="365041" cy="375190"/>
          </a:xfrm>
          <a:prstGeom prst="ellipse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3" name="Text 13">
            <a:extLst>
              <a:ext uri="{FF2B5EF4-FFF2-40B4-BE49-F238E27FC236}">
                <a16:creationId xmlns:a16="http://schemas.microsoft.com/office/drawing/2014/main" id="{6E9EAAC2-F311-4AD6-45BC-5AA37A11B93D}"/>
              </a:ext>
            </a:extLst>
          </p:cNvPr>
          <p:cNvSpPr/>
          <p:nvPr/>
        </p:nvSpPr>
        <p:spPr>
          <a:xfrm>
            <a:off x="5741388" y="2945746"/>
            <a:ext cx="365041" cy="3751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1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4" name="Text 14">
            <a:extLst>
              <a:ext uri="{FF2B5EF4-FFF2-40B4-BE49-F238E27FC236}">
                <a16:creationId xmlns:a16="http://schemas.microsoft.com/office/drawing/2014/main" id="{0A872359-114B-B2FB-EDDB-BC0F0623CB35}"/>
              </a:ext>
            </a:extLst>
          </p:cNvPr>
          <p:cNvSpPr/>
          <p:nvPr/>
        </p:nvSpPr>
        <p:spPr>
          <a:xfrm>
            <a:off x="6231587" y="2902867"/>
            <a:ext cx="4244910" cy="321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프로그램 안내하기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5" name="Text 15">
            <a:extLst>
              <a:ext uri="{FF2B5EF4-FFF2-40B4-BE49-F238E27FC236}">
                <a16:creationId xmlns:a16="http://schemas.microsoft.com/office/drawing/2014/main" id="{78E1227D-F4FB-68F2-2C7E-0DA30C021E9D}"/>
              </a:ext>
            </a:extLst>
          </p:cNvPr>
          <p:cNvSpPr/>
          <p:nvPr/>
        </p:nvSpPr>
        <p:spPr>
          <a:xfrm>
            <a:off x="6231587" y="3224459"/>
            <a:ext cx="4244910" cy="2679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목적 설명 — 하나님과 함께했던 한 장면 나누기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36" name="Shape 16">
            <a:extLst>
              <a:ext uri="{FF2B5EF4-FFF2-40B4-BE49-F238E27FC236}">
                <a16:creationId xmlns:a16="http://schemas.microsoft.com/office/drawing/2014/main" id="{3724B7EE-C99C-6A79-8F9A-5A46F75155A5}"/>
              </a:ext>
            </a:extLst>
          </p:cNvPr>
          <p:cNvSpPr/>
          <p:nvPr/>
        </p:nvSpPr>
        <p:spPr>
          <a:xfrm>
            <a:off x="5741388" y="3567490"/>
            <a:ext cx="365041" cy="375190"/>
          </a:xfrm>
          <a:prstGeom prst="ellipse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399D24AD-55FB-4AB4-EEFD-15115E9135A4}"/>
              </a:ext>
            </a:extLst>
          </p:cNvPr>
          <p:cNvSpPr/>
          <p:nvPr/>
        </p:nvSpPr>
        <p:spPr>
          <a:xfrm>
            <a:off x="5741388" y="3567490"/>
            <a:ext cx="365041" cy="3751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2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8" name="Text 18">
            <a:extLst>
              <a:ext uri="{FF2B5EF4-FFF2-40B4-BE49-F238E27FC236}">
                <a16:creationId xmlns:a16="http://schemas.microsoft.com/office/drawing/2014/main" id="{CBB9AFC3-1E15-87EB-6475-6B34B77B74B8}"/>
              </a:ext>
            </a:extLst>
          </p:cNvPr>
          <p:cNvSpPr/>
          <p:nvPr/>
        </p:nvSpPr>
        <p:spPr>
          <a:xfrm>
            <a:off x="6231587" y="3524611"/>
            <a:ext cx="4244910" cy="321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간증자 초청하기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39" name="Text 19">
            <a:extLst>
              <a:ext uri="{FF2B5EF4-FFF2-40B4-BE49-F238E27FC236}">
                <a16:creationId xmlns:a16="http://schemas.microsoft.com/office/drawing/2014/main" id="{6A9B31C3-6045-F1FD-FC09-C0FBFB050EDF}"/>
              </a:ext>
            </a:extLst>
          </p:cNvPr>
          <p:cNvSpPr/>
          <p:nvPr/>
        </p:nvSpPr>
        <p:spPr>
          <a:xfrm>
            <a:off x="6231587" y="3846203"/>
            <a:ext cx="4244910" cy="2679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자발적 참여 유도 (강요 금지)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40" name="Shape 20">
            <a:extLst>
              <a:ext uri="{FF2B5EF4-FFF2-40B4-BE49-F238E27FC236}">
                <a16:creationId xmlns:a16="http://schemas.microsoft.com/office/drawing/2014/main" id="{029CF4DC-8FB4-03D2-66E0-48CBB547A156}"/>
              </a:ext>
            </a:extLst>
          </p:cNvPr>
          <p:cNvSpPr/>
          <p:nvPr/>
        </p:nvSpPr>
        <p:spPr>
          <a:xfrm>
            <a:off x="5741388" y="4189234"/>
            <a:ext cx="365041" cy="375190"/>
          </a:xfrm>
          <a:prstGeom prst="ellipse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1" name="Text 21">
            <a:extLst>
              <a:ext uri="{FF2B5EF4-FFF2-40B4-BE49-F238E27FC236}">
                <a16:creationId xmlns:a16="http://schemas.microsoft.com/office/drawing/2014/main" id="{D23E483C-51FB-369D-FA1A-0AEC38659BE1}"/>
              </a:ext>
            </a:extLst>
          </p:cNvPr>
          <p:cNvSpPr/>
          <p:nvPr/>
        </p:nvSpPr>
        <p:spPr>
          <a:xfrm>
            <a:off x="5741388" y="4189234"/>
            <a:ext cx="365041" cy="3751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3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2" name="Text 22">
            <a:extLst>
              <a:ext uri="{FF2B5EF4-FFF2-40B4-BE49-F238E27FC236}">
                <a16:creationId xmlns:a16="http://schemas.microsoft.com/office/drawing/2014/main" id="{19F00635-F039-A0D7-2D5A-04FBDFC65C73}"/>
              </a:ext>
            </a:extLst>
          </p:cNvPr>
          <p:cNvSpPr/>
          <p:nvPr/>
        </p:nvSpPr>
        <p:spPr>
          <a:xfrm>
            <a:off x="6231587" y="4146355"/>
            <a:ext cx="4244910" cy="321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캠프의 한 장면 나누기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3" name="Text 23">
            <a:extLst>
              <a:ext uri="{FF2B5EF4-FFF2-40B4-BE49-F238E27FC236}">
                <a16:creationId xmlns:a16="http://schemas.microsoft.com/office/drawing/2014/main" id="{4C77A415-170C-76C6-6B72-2208254A2356}"/>
              </a:ext>
            </a:extLst>
          </p:cNvPr>
          <p:cNvSpPr/>
          <p:nvPr/>
        </p:nvSpPr>
        <p:spPr>
          <a:xfrm>
            <a:off x="6231586" y="4614632"/>
            <a:ext cx="4244910" cy="2679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경험한 한 장면 + 그때 느낀 마음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자유롭게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발표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4A4E69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Calibri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말로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 어려운 청소년은 짧은 문장·키워드로 대체 가능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44" name="Shape 24">
            <a:extLst>
              <a:ext uri="{FF2B5EF4-FFF2-40B4-BE49-F238E27FC236}">
                <a16:creationId xmlns:a16="http://schemas.microsoft.com/office/drawing/2014/main" id="{0DC8D547-D51B-43FC-F19E-D7C80DF96DEE}"/>
              </a:ext>
            </a:extLst>
          </p:cNvPr>
          <p:cNvSpPr/>
          <p:nvPr/>
        </p:nvSpPr>
        <p:spPr>
          <a:xfrm>
            <a:off x="5741388" y="5033017"/>
            <a:ext cx="365041" cy="375190"/>
          </a:xfrm>
          <a:prstGeom prst="ellipse">
            <a:avLst/>
          </a:prstGeom>
          <a:solidFill>
            <a:srgbClr val="3F7FC2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5" name="Text 25">
            <a:extLst>
              <a:ext uri="{FF2B5EF4-FFF2-40B4-BE49-F238E27FC236}">
                <a16:creationId xmlns:a16="http://schemas.microsoft.com/office/drawing/2014/main" id="{6890B929-6FED-5ED3-4896-990F35C10E9E}"/>
              </a:ext>
            </a:extLst>
          </p:cNvPr>
          <p:cNvSpPr/>
          <p:nvPr/>
        </p:nvSpPr>
        <p:spPr>
          <a:xfrm>
            <a:off x="5741388" y="5033017"/>
            <a:ext cx="365041" cy="3751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+mn-cs"/>
              </a:rPr>
              <a:t>4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6" name="Text 26">
            <a:extLst>
              <a:ext uri="{FF2B5EF4-FFF2-40B4-BE49-F238E27FC236}">
                <a16:creationId xmlns:a16="http://schemas.microsoft.com/office/drawing/2014/main" id="{5E3D7D4D-34A8-4F3E-CEF4-A79B91BDEB4F}"/>
              </a:ext>
            </a:extLst>
          </p:cNvPr>
          <p:cNvSpPr/>
          <p:nvPr/>
        </p:nvSpPr>
        <p:spPr>
          <a:xfrm>
            <a:off x="6231587" y="4990138"/>
            <a:ext cx="4320590" cy="321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마음 정리 및 기도로 마무리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7" name="Text 27">
            <a:extLst>
              <a:ext uri="{FF2B5EF4-FFF2-40B4-BE49-F238E27FC236}">
                <a16:creationId xmlns:a16="http://schemas.microsoft.com/office/drawing/2014/main" id="{0D729C2B-89A8-D68C-2FC6-5029B260785C}"/>
              </a:ext>
            </a:extLst>
          </p:cNvPr>
          <p:cNvSpPr/>
          <p:nvPr/>
        </p:nvSpPr>
        <p:spPr>
          <a:xfrm>
            <a:off x="6231587" y="5311730"/>
            <a:ext cx="3589070" cy="2679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Bold" panose="020B0600000101010101" pitchFamily="34" charset="-127"/>
                <a:ea typeface="나눔스퀘어라운드OTF Bold" panose="020B0600000101010101" pitchFamily="34" charset="-127"/>
                <a:cs typeface="Calibri" pitchFamily="34" charset="-120"/>
              </a:rPr>
              <a:t>교사가 나눔 정리 → 캠프에서 주신 은혜 기억하는 기도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Bold" panose="020B0600000101010101" pitchFamily="34" charset="-127"/>
              <a:ea typeface="나눔스퀘어라운드OTF Bold" panose="020B0600000101010101" pitchFamily="34" charset="-127"/>
              <a:cs typeface="+mn-cs"/>
            </a:endParaRPr>
          </a:p>
        </p:txBody>
      </p:sp>
      <p:sp>
        <p:nvSpPr>
          <p:cNvPr id="48" name="Shape 28">
            <a:extLst>
              <a:ext uri="{FF2B5EF4-FFF2-40B4-BE49-F238E27FC236}">
                <a16:creationId xmlns:a16="http://schemas.microsoft.com/office/drawing/2014/main" id="{B07978CF-4B23-2C9B-08CD-0E62ADD141B2}"/>
              </a:ext>
            </a:extLst>
          </p:cNvPr>
          <p:cNvSpPr/>
          <p:nvPr/>
        </p:nvSpPr>
        <p:spPr>
          <a:xfrm>
            <a:off x="881123" y="5751239"/>
            <a:ext cx="9595373" cy="214394"/>
          </a:xfrm>
          <a:prstGeom prst="rect">
            <a:avLst/>
          </a:prstGeom>
          <a:solidFill>
            <a:srgbClr val="EEF2FF"/>
          </a:solidFill>
          <a:ln/>
        </p:spPr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49" name="Text 29">
            <a:extLst>
              <a:ext uri="{FF2B5EF4-FFF2-40B4-BE49-F238E27FC236}">
                <a16:creationId xmlns:a16="http://schemas.microsoft.com/office/drawing/2014/main" id="{BBE9387E-8F4F-9C8B-ED30-CB01437C2FAF}"/>
              </a:ext>
            </a:extLst>
          </p:cNvPr>
          <p:cNvSpPr/>
          <p:nvPr/>
        </p:nvSpPr>
        <p:spPr>
          <a:xfrm>
            <a:off x="1089718" y="5761958"/>
            <a:ext cx="9178183" cy="1929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4A4E69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[활용+] 활동 내용을 촬영하여 기록 영상이나 캠프 회고 영상으로 활용할 수 있습니다.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72EE8CF-E1D8-1879-8A51-0BEA5261A8EC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SCENE: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나의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한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장면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</a:t>
            </a:r>
            <a:r>
              <a:rPr kumimoji="0" lang="en-US" altLang="ko-KR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소그룹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· 30분)</a:t>
            </a:r>
            <a:endParaRPr kumimoji="1" lang="ko-Kore-KR" altLang="en-US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2" name="직사각형 51">
            <a:extLst>
              <a:ext uri="{FF2B5EF4-FFF2-40B4-BE49-F238E27FC236}">
                <a16:creationId xmlns:a16="http://schemas.microsoft.com/office/drawing/2014/main" id="{645FA936-80D5-549A-BEFA-96A4D13B0225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3F7FC2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804472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C355C-C7BB-9959-348D-E34A3D922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5E0F88D-5BFB-A8ED-F019-A3D717175F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BF2BE1E9-93D8-05C4-EC17-59F276728A13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SCENE: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나의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캠프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한 </a:t>
            </a:r>
            <a:r>
              <a:rPr kumimoji="0" lang="en-US" altLang="ko-KR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장면</a:t>
            </a:r>
            <a:r>
              <a:rPr kumimoji="0" lang="en-US" altLang="ko-KR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(</a:t>
            </a:r>
            <a:r>
              <a:rPr kumimoji="0" lang="en-US" altLang="ko-KR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소그룹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라운드OTF ExtraBold" panose="020B0600000101010101" pitchFamily="34" charset="-127"/>
                <a:ea typeface="나눔스퀘어라운드OTF ExtraBold" panose="020B0600000101010101" pitchFamily="34" charset="-127"/>
                <a:cs typeface="Calibri" pitchFamily="34" charset="-120"/>
              </a:rPr>
              <a:t> · 30분)</a:t>
            </a:r>
            <a:endParaRPr kumimoji="1" lang="ko-Kore-KR" altLang="en-US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스퀘어라운드OTF ExtraBold" panose="020B0600000101010101" pitchFamily="34" charset="-127"/>
              <a:ea typeface="나눔스퀘어라운드OTF ExtraBold" panose="020B0600000101010101" pitchFamily="34" charset="-127"/>
              <a:cs typeface="+mn-cs"/>
            </a:endParaRPr>
          </a:p>
        </p:txBody>
      </p:sp>
      <p:sp>
        <p:nvSpPr>
          <p:cNvPr id="52" name="직사각형 51">
            <a:extLst>
              <a:ext uri="{FF2B5EF4-FFF2-40B4-BE49-F238E27FC236}">
                <a16:creationId xmlns:a16="http://schemas.microsoft.com/office/drawing/2014/main" id="{E51E92B1-D25F-4703-4C92-AC3236F96187}"/>
              </a:ext>
            </a:extLst>
          </p:cNvPr>
          <p:cNvSpPr/>
          <p:nvPr/>
        </p:nvSpPr>
        <p:spPr>
          <a:xfrm flipH="1" flipV="1">
            <a:off x="361950" y="1494462"/>
            <a:ext cx="11466252" cy="45719"/>
          </a:xfrm>
          <a:prstGeom prst="rect">
            <a:avLst/>
          </a:prstGeom>
          <a:solidFill>
            <a:srgbClr val="3F7FC2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34" charset="-127"/>
              <a:cs typeface="+mn-cs"/>
            </a:endParaRPr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F6549958-5E86-ACDA-CB6E-1551F2AA7D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283" y="1851369"/>
            <a:ext cx="5746376" cy="4309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3178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42840-D87F-4C17-5858-A26F9D2FF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8743C6B-4C26-8AD8-6FA1-34DB5CB9BC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308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맑은 고딕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1108</TotalTime>
  <Words>5369</Words>
  <Application>Microsoft Macintosh PowerPoint</Application>
  <PresentationFormat>와이드스크린</PresentationFormat>
  <Paragraphs>741</Paragraphs>
  <Slides>58</Slides>
  <Notes>40</Notes>
  <HiddenSlides>0</HiddenSlides>
  <MMClips>0</MMClips>
  <ScaleCrop>false</ScaleCrop>
  <HeadingPairs>
    <vt:vector size="6" baseType="variant">
      <vt:variant>
        <vt:lpstr>사용한 글꼴</vt:lpstr>
      </vt:variant>
      <vt:variant>
        <vt:i4>7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58</vt:i4>
      </vt:variant>
    </vt:vector>
  </HeadingPairs>
  <TitlesOfParts>
    <vt:vector size="66" baseType="lpstr">
      <vt:lpstr>나눔스퀘어라운드OTF Bold</vt:lpstr>
      <vt:lpstr>나눔스퀘어라운드OTF ExtraBold</vt:lpstr>
      <vt:lpstr>맑은 고딕</vt:lpstr>
      <vt:lpstr>NanumSquareRound Bold</vt:lpstr>
      <vt:lpstr>NanumSquareRound ExtraBold</vt:lpstr>
      <vt:lpstr>NanumSquareRound Regular</vt:lpstr>
      <vt:lpstr>Arial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Microsoft Office 사용자</dc:creator>
  <cp:lastModifiedBy>홍서형</cp:lastModifiedBy>
  <cp:revision>36</cp:revision>
  <cp:lastPrinted>2026-04-27T01:03:45Z</cp:lastPrinted>
  <dcterms:created xsi:type="dcterms:W3CDTF">2026-04-15T02:30:48Z</dcterms:created>
  <dcterms:modified xsi:type="dcterms:W3CDTF">2026-04-30T04:10:00Z</dcterms:modified>
</cp:coreProperties>
</file>